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SemiBold"/>
      <p:regular r:id="rId22"/>
      <p:bold r:id="rId23"/>
      <p:italic r:id="rId24"/>
      <p:boldItalic r:id="rId25"/>
    </p:embeddedFont>
    <p:embeddedFont>
      <p:font typeface="Roboto"/>
      <p:regular r:id="rId26"/>
      <p:bold r:id="rId27"/>
      <p:italic r:id="rId28"/>
      <p:boldItalic r:id="rId29"/>
    </p:embeddedFont>
    <p:embeddedFont>
      <p:font typeface="Montserrat"/>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SemiBold-regular.fntdata"/><Relationship Id="rId21" Type="http://schemas.openxmlformats.org/officeDocument/2006/relationships/slide" Target="slides/slide16.xml"/><Relationship Id="rId24" Type="http://schemas.openxmlformats.org/officeDocument/2006/relationships/font" Target="fonts/MontserratSemiBold-italic.fntdata"/><Relationship Id="rId23" Type="http://schemas.openxmlformats.org/officeDocument/2006/relationships/font" Target="fonts/MontserratSemiBol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font" Target="fonts/MontserratSemiBold-boldItalic.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6.xml"/><Relationship Id="rId33" Type="http://schemas.openxmlformats.org/officeDocument/2006/relationships/font" Target="fonts/Montserrat-boldItalic.fntdata"/><Relationship Id="rId10" Type="http://schemas.openxmlformats.org/officeDocument/2006/relationships/slide" Target="slides/slide5.xml"/><Relationship Id="rId32" Type="http://schemas.openxmlformats.org/officeDocument/2006/relationships/font" Target="fonts/Montserrat-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bf1475d66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bf1475d66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c0f9aad7de_0_7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c0f9aad7de_0_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what the </a:t>
            </a:r>
            <a:r>
              <a:rPr lang="en"/>
              <a:t>summary</a:t>
            </a:r>
            <a:r>
              <a:rPr lang="en"/>
              <a:t> statistics collection looks like on both MongoDB and Streamlit. It covers three data science related job titles, 39 states and 211 cities.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c0f9aad7de_0_1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c0f9aad7de_0_1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Going back to the user interface, we use Cloud Vision API to extract text from the resume uploaded and generate embeddings from it. We then match it against the embeddings from the stored job descriptions in MongoDB using Cosine similarity. The output is then displayed in the Streamlit UI. </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c0f9aad7de_0_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c0f9aad7de_0_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matching points here are synthesized using Gemini and explains how the resume is a match to the job description. Therefore, Param should go for this Machine Learning Engineer role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bf1475d66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bf1475d66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bf1475d663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bf1475d663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c0f9aad7de_0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c0f9aad7de_0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c0f9aad7de_0_1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c0f9aad7de_0_1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Front end through Python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bf1475d663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bf1475d66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c0f9aad7de_0_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c0f9aad7de_0_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Front end through Python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bfe7f6ba9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bfe7f6ba9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c0f9aad7de_0_1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c0f9aad7de_0_1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444746"/>
                </a:solidFill>
                <a:latin typeface="Roboto"/>
                <a:ea typeface="Roboto"/>
                <a:cs typeface="Roboto"/>
                <a:sym typeface="Roboto"/>
              </a:rPr>
              <a:t>We are using Airflow to orchestrate the top 3 steps of the pipeline. It is pulling JSON files from the Rapid API which we store in Google Cloud. </a:t>
            </a:r>
            <a:endParaRPr sz="1050">
              <a:solidFill>
                <a:srgbClr val="444746"/>
              </a:solidFill>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c0f9aad7de_0_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c0f9aad7de_0_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what the data looks like in GCS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c0f9aad7de_0_1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c0f9aad7de_0_1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50">
                <a:solidFill>
                  <a:srgbClr val="444746"/>
                </a:solidFill>
                <a:latin typeface="Roboto"/>
                <a:ea typeface="Roboto"/>
                <a:cs typeface="Roboto"/>
                <a:sym typeface="Roboto"/>
              </a:rPr>
              <a:t>Since JSON is unstructured and from multiple sources so there is no fixed schema, we store it in NoSQL database, MongoDB. </a:t>
            </a:r>
            <a:r>
              <a:rPr lang="en" sz="1050">
                <a:solidFill>
                  <a:srgbClr val="444746"/>
                </a:solidFill>
                <a:latin typeface="Roboto"/>
                <a:ea typeface="Roboto"/>
                <a:cs typeface="Roboto"/>
                <a:sym typeface="Roboto"/>
              </a:rPr>
              <a:t>W</a:t>
            </a:r>
            <a:r>
              <a:rPr lang="en" sz="1050">
                <a:solidFill>
                  <a:srgbClr val="444746"/>
                </a:solidFill>
                <a:latin typeface="Roboto"/>
                <a:ea typeface="Roboto"/>
                <a:cs typeface="Roboto"/>
                <a:sym typeface="Roboto"/>
              </a:rPr>
              <a:t>e convert these JSON files into MongoDB collections using Spark in a parallel, distributed computing manner since it is so large. Then we store it as a collection in MongoDB</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c0f9aad7de_0_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c0f9aad7de_0_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what the collection in MongoDB looks like with the job data in the cluster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c0f9aad7de_0_1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c0f9aad7de_0_1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then aggregate the data to </a:t>
            </a:r>
            <a:r>
              <a:rPr lang="en"/>
              <a:t>generate</a:t>
            </a:r>
            <a:r>
              <a:rPr lang="en"/>
              <a:t> summary statistics and saving it as a new collection within MongoDB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howMasterSp="0">
  <p:cSld name="1_Title">
    <p:bg>
      <p:bgPr>
        <a:solidFill>
          <a:schemeClr val="lt1"/>
        </a:solidFill>
      </p:bgPr>
    </p:bg>
    <p:spTree>
      <p:nvGrpSpPr>
        <p:cNvPr id="50" name="Shape 50"/>
        <p:cNvGrpSpPr/>
        <p:nvPr/>
      </p:nvGrpSpPr>
      <p:grpSpPr>
        <a:xfrm>
          <a:off x="0" y="0"/>
          <a:ext cx="0" cy="0"/>
          <a:chOff x="0" y="0"/>
          <a:chExt cx="0" cy="0"/>
        </a:xfrm>
      </p:grpSpPr>
      <p:pic>
        <p:nvPicPr>
          <p:cNvPr id="51" name="Google Shape;51;p13"/>
          <p:cNvPicPr preferRelativeResize="0"/>
          <p:nvPr/>
        </p:nvPicPr>
        <p:blipFill rotWithShape="1">
          <a:blip r:embed="rId2">
            <a:alphaModFix/>
          </a:blip>
          <a:srcRect b="0" l="0" r="0" t="0"/>
          <a:stretch/>
        </p:blipFill>
        <p:spPr>
          <a:xfrm>
            <a:off x="1191" y="1191"/>
            <a:ext cx="1190" cy="1190"/>
          </a:xfrm>
          <a:prstGeom prst="rect">
            <a:avLst/>
          </a:prstGeom>
          <a:noFill/>
          <a:ln>
            <a:noFill/>
          </a:ln>
        </p:spPr>
      </p:pic>
      <p:sp>
        <p:nvSpPr>
          <p:cNvPr id="52" name="Google Shape;52;p13"/>
          <p:cNvSpPr/>
          <p:nvPr>
            <p:ph idx="2" type="pic"/>
          </p:nvPr>
        </p:nvSpPr>
        <p:spPr>
          <a:xfrm>
            <a:off x="413956" y="3738019"/>
            <a:ext cx="1426500" cy="726900"/>
          </a:xfrm>
          <a:prstGeom prst="rect">
            <a:avLst/>
          </a:prstGeom>
          <a:noFill/>
          <a:ln>
            <a:noFill/>
          </a:ln>
        </p:spPr>
      </p:sp>
      <p:sp>
        <p:nvSpPr>
          <p:cNvPr id="53" name="Google Shape;53;p13"/>
          <p:cNvSpPr txBox="1"/>
          <p:nvPr>
            <p:ph idx="1" type="body"/>
          </p:nvPr>
        </p:nvSpPr>
        <p:spPr>
          <a:xfrm>
            <a:off x="416052" y="3382626"/>
            <a:ext cx="4512600" cy="1617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200"/>
              </a:spcBef>
              <a:spcAft>
                <a:spcPts val="0"/>
              </a:spcAft>
              <a:buClr>
                <a:schemeClr val="lt1"/>
              </a:buClr>
              <a:buSzPts val="1100"/>
              <a:buNone/>
              <a:defRPr sz="1100">
                <a:solidFill>
                  <a:schemeClr val="lt1"/>
                </a:solidFill>
              </a:defRPr>
            </a:lvl1pPr>
            <a:lvl2pPr indent="-228600" lvl="1" marL="914400" rtl="0" algn="l">
              <a:lnSpc>
                <a:spcPct val="100000"/>
              </a:lnSpc>
              <a:spcBef>
                <a:spcPts val="200"/>
              </a:spcBef>
              <a:spcAft>
                <a:spcPts val="0"/>
              </a:spcAft>
              <a:buClr>
                <a:schemeClr val="lt1"/>
              </a:buClr>
              <a:buSzPts val="1200"/>
              <a:buNone/>
              <a:defRPr>
                <a:solidFill>
                  <a:schemeClr val="lt1"/>
                </a:solidFill>
              </a:defRPr>
            </a:lvl2pPr>
            <a:lvl3pPr indent="-228600" lvl="2" marL="1371600" rtl="0" algn="l">
              <a:lnSpc>
                <a:spcPct val="100000"/>
              </a:lnSpc>
              <a:spcBef>
                <a:spcPts val="200"/>
              </a:spcBef>
              <a:spcAft>
                <a:spcPts val="0"/>
              </a:spcAft>
              <a:buClr>
                <a:schemeClr val="lt1"/>
              </a:buClr>
              <a:buSzPts val="1200"/>
              <a:buNone/>
              <a:defRPr>
                <a:solidFill>
                  <a:schemeClr val="lt1"/>
                </a:solidFill>
              </a:defRPr>
            </a:lvl3pPr>
            <a:lvl4pPr indent="-228600" lvl="3" marL="1828800" rtl="0" algn="l">
              <a:lnSpc>
                <a:spcPct val="100000"/>
              </a:lnSpc>
              <a:spcBef>
                <a:spcPts val="200"/>
              </a:spcBef>
              <a:spcAft>
                <a:spcPts val="0"/>
              </a:spcAft>
              <a:buClr>
                <a:schemeClr val="lt1"/>
              </a:buClr>
              <a:buSzPts val="1200"/>
              <a:buNone/>
              <a:defRPr>
                <a:solidFill>
                  <a:schemeClr val="lt1"/>
                </a:solidFill>
              </a:defRPr>
            </a:lvl4pPr>
            <a:lvl5pPr indent="-228600" lvl="4" marL="2286000" rtl="0" algn="l">
              <a:lnSpc>
                <a:spcPct val="100000"/>
              </a:lnSpc>
              <a:spcBef>
                <a:spcPts val="200"/>
              </a:spcBef>
              <a:spcAft>
                <a:spcPts val="0"/>
              </a:spcAft>
              <a:buClr>
                <a:schemeClr val="lt1"/>
              </a:buClr>
              <a:buSzPts val="1200"/>
              <a:buNone/>
              <a:defRPr>
                <a:solidFill>
                  <a:schemeClr val="lt1"/>
                </a:solidFill>
              </a:defRPr>
            </a:lvl5pPr>
            <a:lvl6pPr indent="-317500" lvl="5" marL="2743200" rtl="0" algn="l">
              <a:lnSpc>
                <a:spcPct val="100000"/>
              </a:lnSpc>
              <a:spcBef>
                <a:spcPts val="200"/>
              </a:spcBef>
              <a:spcAft>
                <a:spcPts val="0"/>
              </a:spcAft>
              <a:buClr>
                <a:schemeClr val="dk1"/>
              </a:buClr>
              <a:buSzPts val="1400"/>
              <a:buChar char="▫"/>
              <a:defRPr/>
            </a:lvl6pPr>
            <a:lvl7pPr indent="-317500" lvl="6" marL="3200400" rtl="0" algn="l">
              <a:lnSpc>
                <a:spcPct val="100000"/>
              </a:lnSpc>
              <a:spcBef>
                <a:spcPts val="200"/>
              </a:spcBef>
              <a:spcAft>
                <a:spcPts val="0"/>
              </a:spcAft>
              <a:buClr>
                <a:schemeClr val="dk1"/>
              </a:buClr>
              <a:buSzPts val="1400"/>
              <a:buChar char="▫"/>
              <a:defRPr/>
            </a:lvl7pPr>
            <a:lvl8pPr indent="-317500" lvl="7" marL="3657600" rtl="0" algn="l">
              <a:lnSpc>
                <a:spcPct val="100000"/>
              </a:lnSpc>
              <a:spcBef>
                <a:spcPts val="200"/>
              </a:spcBef>
              <a:spcAft>
                <a:spcPts val="0"/>
              </a:spcAft>
              <a:buClr>
                <a:schemeClr val="dk1"/>
              </a:buClr>
              <a:buSzPts val="1400"/>
              <a:buChar char="▫"/>
              <a:defRPr/>
            </a:lvl8pPr>
            <a:lvl9pPr indent="-317500" lvl="8" marL="4114800" rtl="0" algn="l">
              <a:lnSpc>
                <a:spcPct val="100000"/>
              </a:lnSpc>
              <a:spcBef>
                <a:spcPts val="200"/>
              </a:spcBef>
              <a:spcAft>
                <a:spcPts val="200"/>
              </a:spcAft>
              <a:buClr>
                <a:schemeClr val="dk1"/>
              </a:buClr>
              <a:buSzPts val="1400"/>
              <a:buChar char="▫"/>
              <a:defRPr/>
            </a:lvl9pPr>
          </a:lstStyle>
          <a:p/>
        </p:txBody>
      </p:sp>
      <p:sp>
        <p:nvSpPr>
          <p:cNvPr id="54" name="Google Shape;54;p13"/>
          <p:cNvSpPr txBox="1"/>
          <p:nvPr>
            <p:ph idx="3" type="subTitle"/>
          </p:nvPr>
        </p:nvSpPr>
        <p:spPr>
          <a:xfrm>
            <a:off x="413956" y="3069419"/>
            <a:ext cx="4512600" cy="230700"/>
          </a:xfrm>
          <a:prstGeom prst="rect">
            <a:avLst/>
          </a:prstGeom>
          <a:noFill/>
          <a:ln>
            <a:noFill/>
          </a:ln>
        </p:spPr>
        <p:txBody>
          <a:bodyPr anchorCtr="0" anchor="t" bIns="0" lIns="0" spcFirstLastPara="1" rIns="0" wrap="square" tIns="0">
            <a:noAutofit/>
          </a:bodyPr>
          <a:lstStyle>
            <a:lvl1pPr lvl="0" rtl="0" algn="l">
              <a:lnSpc>
                <a:spcPct val="100000"/>
              </a:lnSpc>
              <a:spcBef>
                <a:spcPts val="200"/>
              </a:spcBef>
              <a:spcAft>
                <a:spcPts val="0"/>
              </a:spcAft>
              <a:buClr>
                <a:schemeClr val="lt1"/>
              </a:buClr>
              <a:buSzPts val="1500"/>
              <a:buNone/>
              <a:defRPr sz="1500">
                <a:solidFill>
                  <a:schemeClr val="lt1"/>
                </a:solidFill>
              </a:defRPr>
            </a:lvl1pPr>
            <a:lvl2pPr lvl="1" rtl="0" algn="ctr">
              <a:lnSpc>
                <a:spcPct val="100000"/>
              </a:lnSpc>
              <a:spcBef>
                <a:spcPts val="200"/>
              </a:spcBef>
              <a:spcAft>
                <a:spcPts val="0"/>
              </a:spcAft>
              <a:buClr>
                <a:schemeClr val="dk1"/>
              </a:buClr>
              <a:buSzPts val="1500"/>
              <a:buNone/>
              <a:defRPr sz="1500"/>
            </a:lvl2pPr>
            <a:lvl3pPr lvl="2" rtl="0" algn="ctr">
              <a:lnSpc>
                <a:spcPct val="100000"/>
              </a:lnSpc>
              <a:spcBef>
                <a:spcPts val="200"/>
              </a:spcBef>
              <a:spcAft>
                <a:spcPts val="0"/>
              </a:spcAft>
              <a:buClr>
                <a:schemeClr val="dk1"/>
              </a:buClr>
              <a:buSzPts val="1400"/>
              <a:buNone/>
              <a:defRPr sz="1400"/>
            </a:lvl3pPr>
            <a:lvl4pPr lvl="3" rtl="0" algn="ctr">
              <a:lnSpc>
                <a:spcPct val="100000"/>
              </a:lnSpc>
              <a:spcBef>
                <a:spcPts val="200"/>
              </a:spcBef>
              <a:spcAft>
                <a:spcPts val="0"/>
              </a:spcAft>
              <a:buClr>
                <a:schemeClr val="dk1"/>
              </a:buClr>
              <a:buSzPts val="1200"/>
              <a:buNone/>
              <a:defRPr sz="1200"/>
            </a:lvl4pPr>
            <a:lvl5pPr lvl="4" rtl="0" algn="ctr">
              <a:lnSpc>
                <a:spcPct val="100000"/>
              </a:lnSpc>
              <a:spcBef>
                <a:spcPts val="200"/>
              </a:spcBef>
              <a:spcAft>
                <a:spcPts val="0"/>
              </a:spcAft>
              <a:buClr>
                <a:schemeClr val="dk1"/>
              </a:buClr>
              <a:buSzPts val="1200"/>
              <a:buNone/>
              <a:defRPr sz="1200"/>
            </a:lvl5pPr>
            <a:lvl6pPr lvl="5" rtl="0" algn="ctr">
              <a:lnSpc>
                <a:spcPct val="100000"/>
              </a:lnSpc>
              <a:spcBef>
                <a:spcPts val="200"/>
              </a:spcBef>
              <a:spcAft>
                <a:spcPts val="0"/>
              </a:spcAft>
              <a:buClr>
                <a:schemeClr val="dk1"/>
              </a:buClr>
              <a:buSzPts val="1200"/>
              <a:buNone/>
              <a:defRPr sz="1200"/>
            </a:lvl6pPr>
            <a:lvl7pPr lvl="6" rtl="0" algn="ctr">
              <a:lnSpc>
                <a:spcPct val="100000"/>
              </a:lnSpc>
              <a:spcBef>
                <a:spcPts val="200"/>
              </a:spcBef>
              <a:spcAft>
                <a:spcPts val="0"/>
              </a:spcAft>
              <a:buClr>
                <a:schemeClr val="dk1"/>
              </a:buClr>
              <a:buSzPts val="1200"/>
              <a:buNone/>
              <a:defRPr sz="1200"/>
            </a:lvl7pPr>
            <a:lvl8pPr lvl="7" rtl="0" algn="ctr">
              <a:lnSpc>
                <a:spcPct val="100000"/>
              </a:lnSpc>
              <a:spcBef>
                <a:spcPts val="200"/>
              </a:spcBef>
              <a:spcAft>
                <a:spcPts val="0"/>
              </a:spcAft>
              <a:buClr>
                <a:schemeClr val="dk1"/>
              </a:buClr>
              <a:buSzPts val="1200"/>
              <a:buNone/>
              <a:defRPr sz="1200"/>
            </a:lvl8pPr>
            <a:lvl9pPr lvl="8" rtl="0" algn="ctr">
              <a:lnSpc>
                <a:spcPct val="100000"/>
              </a:lnSpc>
              <a:spcBef>
                <a:spcPts val="200"/>
              </a:spcBef>
              <a:spcAft>
                <a:spcPts val="200"/>
              </a:spcAft>
              <a:buClr>
                <a:schemeClr val="dk1"/>
              </a:buClr>
              <a:buSzPts val="1200"/>
              <a:buNone/>
              <a:defRPr sz="1200"/>
            </a:lvl9pPr>
          </a:lstStyle>
          <a:p/>
        </p:txBody>
      </p:sp>
      <p:sp>
        <p:nvSpPr>
          <p:cNvPr id="55" name="Google Shape;55;p13"/>
          <p:cNvSpPr txBox="1"/>
          <p:nvPr>
            <p:ph type="title"/>
          </p:nvPr>
        </p:nvSpPr>
        <p:spPr>
          <a:xfrm>
            <a:off x="413956" y="1537354"/>
            <a:ext cx="4512600" cy="14412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Clr>
                <a:schemeClr val="lt1"/>
              </a:buClr>
              <a:buSzPts val="3300"/>
              <a:buFont typeface="Georgia"/>
              <a:buNone/>
              <a:defRPr sz="3300">
                <a:solidFill>
                  <a:schemeClr val="lt1"/>
                </a:solidFill>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6" name="Google Shape;56;p13"/>
          <p:cNvSpPr/>
          <p:nvPr/>
        </p:nvSpPr>
        <p:spPr>
          <a:xfrm>
            <a:off x="413956" y="4642866"/>
            <a:ext cx="3086100" cy="2676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Arial"/>
                <a:ea typeface="Arial"/>
                <a:cs typeface="Arial"/>
                <a:sym typeface="Arial"/>
              </a:rPr>
              <a:t>CONFIDENTIAL AND PROPRIETARY</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Arial"/>
                <a:ea typeface="Arial"/>
                <a:cs typeface="Arial"/>
                <a:sym typeface="Arial"/>
              </a:rPr>
              <a:t>Any use of this material without specific permission of the XA Network is strictly prohibited</a:t>
            </a:r>
            <a:endParaRPr b="0" i="0" sz="11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 Id="rId4" Type="http://schemas.openxmlformats.org/officeDocument/2006/relationships/image" Target="../media/image17.png"/><Relationship Id="rId5" Type="http://schemas.openxmlformats.org/officeDocument/2006/relationships/image" Target="../media/image24.png"/><Relationship Id="rId6" Type="http://schemas.openxmlformats.org/officeDocument/2006/relationships/image" Target="../media/image11.png"/><Relationship Id="rId7" Type="http://schemas.openxmlformats.org/officeDocument/2006/relationships/image" Target="../media/image19.png"/></Relationships>
</file>

<file path=ppt/slides/_rels/slide11.xml.rels><?xml version="1.0" encoding="UTF-8" standalone="yes"?><Relationships xmlns="http://schemas.openxmlformats.org/package/2006/relationships"><Relationship Id="rId11" Type="http://schemas.openxmlformats.org/officeDocument/2006/relationships/image" Target="../media/image3.png"/><Relationship Id="rId10" Type="http://schemas.openxmlformats.org/officeDocument/2006/relationships/image" Target="../media/image2.png"/><Relationship Id="rId13" Type="http://schemas.openxmlformats.org/officeDocument/2006/relationships/image" Target="../media/image7.png"/><Relationship Id="rId12"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png"/><Relationship Id="rId9" Type="http://schemas.openxmlformats.org/officeDocument/2006/relationships/image" Target="../media/image9.png"/><Relationship Id="rId15" Type="http://schemas.openxmlformats.org/officeDocument/2006/relationships/image" Target="../media/image5.png"/><Relationship Id="rId1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8.png"/><Relationship Id="rId7" Type="http://schemas.openxmlformats.org/officeDocument/2006/relationships/image" Target="../media/image19.png"/><Relationship Id="rId8"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21.png"/><Relationship Id="rId5"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drive.google.com/file/d/1Z_RtLlfXGKpe97mK6JySVszpL_9RdnSp/view" TargetMode="External"/><Relationship Id="rId4" Type="http://schemas.openxmlformats.org/officeDocument/2006/relationships/image" Target="../media/image20.jpg"/><Relationship Id="rId5" Type="http://schemas.openxmlformats.org/officeDocument/2006/relationships/hyperlink" Target="https://github.com/sonalshad/job-matching-pipelin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1" Type="http://schemas.openxmlformats.org/officeDocument/2006/relationships/image" Target="../media/image3.png"/><Relationship Id="rId10" Type="http://schemas.openxmlformats.org/officeDocument/2006/relationships/image" Target="../media/image2.png"/><Relationship Id="rId13" Type="http://schemas.openxmlformats.org/officeDocument/2006/relationships/image" Target="../media/image7.png"/><Relationship Id="rId12"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7.png"/><Relationship Id="rId4" Type="http://schemas.openxmlformats.org/officeDocument/2006/relationships/image" Target="../media/image1.png"/><Relationship Id="rId9" Type="http://schemas.openxmlformats.org/officeDocument/2006/relationships/image" Target="../media/image9.png"/><Relationship Id="rId15" Type="http://schemas.openxmlformats.org/officeDocument/2006/relationships/image" Target="../media/image5.png"/><Relationship Id="rId1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8.png"/><Relationship Id="rId7" Type="http://schemas.openxmlformats.org/officeDocument/2006/relationships/image" Target="../media/image19.png"/><Relationship Id="rId8" Type="http://schemas.openxmlformats.org/officeDocument/2006/relationships/image" Target="../media/image14.png"/></Relationships>
</file>

<file path=ppt/slides/_rels/slide5.xml.rels><?xml version="1.0" encoding="UTF-8" standalone="yes"?><Relationships xmlns="http://schemas.openxmlformats.org/package/2006/relationships"><Relationship Id="rId11" Type="http://schemas.openxmlformats.org/officeDocument/2006/relationships/image" Target="../media/image3.png"/><Relationship Id="rId10" Type="http://schemas.openxmlformats.org/officeDocument/2006/relationships/image" Target="../media/image2.png"/><Relationship Id="rId13" Type="http://schemas.openxmlformats.org/officeDocument/2006/relationships/image" Target="../media/image7.png"/><Relationship Id="rId12"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1.png"/><Relationship Id="rId9" Type="http://schemas.openxmlformats.org/officeDocument/2006/relationships/image" Target="../media/image9.png"/><Relationship Id="rId15" Type="http://schemas.openxmlformats.org/officeDocument/2006/relationships/image" Target="../media/image5.png"/><Relationship Id="rId1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8.png"/><Relationship Id="rId7" Type="http://schemas.openxmlformats.org/officeDocument/2006/relationships/image" Target="../media/image19.png"/><Relationship Id="rId8"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16.png"/><Relationship Id="rId5" Type="http://schemas.openxmlformats.org/officeDocument/2006/relationships/image" Target="../media/image12.png"/><Relationship Id="rId6" Type="http://schemas.openxmlformats.org/officeDocument/2006/relationships/image" Target="../media/image8.png"/></Relationships>
</file>

<file path=ppt/slides/_rels/slide7.xml.rels><?xml version="1.0" encoding="UTF-8" standalone="yes"?><Relationships xmlns="http://schemas.openxmlformats.org/package/2006/relationships"><Relationship Id="rId11" Type="http://schemas.openxmlformats.org/officeDocument/2006/relationships/image" Target="../media/image3.png"/><Relationship Id="rId10" Type="http://schemas.openxmlformats.org/officeDocument/2006/relationships/image" Target="../media/image2.png"/><Relationship Id="rId13" Type="http://schemas.openxmlformats.org/officeDocument/2006/relationships/image" Target="../media/image7.png"/><Relationship Id="rId12"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1.png"/><Relationship Id="rId9" Type="http://schemas.openxmlformats.org/officeDocument/2006/relationships/image" Target="../media/image9.png"/><Relationship Id="rId15" Type="http://schemas.openxmlformats.org/officeDocument/2006/relationships/image" Target="../media/image5.png"/><Relationship Id="rId1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8.png"/><Relationship Id="rId7" Type="http://schemas.openxmlformats.org/officeDocument/2006/relationships/image" Target="../media/image19.png"/><Relationship Id="rId8"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7.png"/><Relationship Id="rId5" Type="http://schemas.openxmlformats.org/officeDocument/2006/relationships/image" Target="../media/image23.png"/></Relationships>
</file>

<file path=ppt/slides/_rels/slide9.xml.rels><?xml version="1.0" encoding="UTF-8" standalone="yes"?><Relationships xmlns="http://schemas.openxmlformats.org/package/2006/relationships"><Relationship Id="rId11" Type="http://schemas.openxmlformats.org/officeDocument/2006/relationships/image" Target="../media/image3.png"/><Relationship Id="rId10" Type="http://schemas.openxmlformats.org/officeDocument/2006/relationships/image" Target="../media/image2.png"/><Relationship Id="rId13" Type="http://schemas.openxmlformats.org/officeDocument/2006/relationships/image" Target="../media/image7.png"/><Relationship Id="rId12"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png"/><Relationship Id="rId9" Type="http://schemas.openxmlformats.org/officeDocument/2006/relationships/image" Target="../media/image9.png"/><Relationship Id="rId15" Type="http://schemas.openxmlformats.org/officeDocument/2006/relationships/image" Target="../media/image5.png"/><Relationship Id="rId1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8.png"/><Relationship Id="rId7" Type="http://schemas.openxmlformats.org/officeDocument/2006/relationships/image" Target="../media/image19.png"/><Relationship Id="rId8"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1" y="-638950"/>
            <a:ext cx="9144003" cy="6094500"/>
          </a:xfrm>
          <a:prstGeom prst="rect">
            <a:avLst/>
          </a:prstGeom>
          <a:noFill/>
          <a:ln>
            <a:noFill/>
          </a:ln>
        </p:spPr>
      </p:pic>
      <p:sp>
        <p:nvSpPr>
          <p:cNvPr id="62" name="Google Shape;62;p14"/>
          <p:cNvSpPr txBox="1"/>
          <p:nvPr/>
        </p:nvSpPr>
        <p:spPr>
          <a:xfrm>
            <a:off x="2433900" y="3023650"/>
            <a:ext cx="4276200" cy="373800"/>
          </a:xfrm>
          <a:prstGeom prst="rect">
            <a:avLst/>
          </a:prstGeom>
          <a:noFill/>
          <a:ln>
            <a:noFill/>
          </a:ln>
        </p:spPr>
        <p:txBody>
          <a:bodyPr anchorCtr="0" anchor="t" bIns="0" lIns="0" spcFirstLastPara="1" rIns="0" wrap="square" tIns="0">
            <a:noAutofit/>
          </a:bodyPr>
          <a:lstStyle/>
          <a:p>
            <a:pPr indent="0" lvl="0" marL="0" rtl="0" algn="ctr">
              <a:spcBef>
                <a:spcPts val="400"/>
              </a:spcBef>
              <a:spcAft>
                <a:spcPts val="0"/>
              </a:spcAft>
              <a:buNone/>
            </a:pPr>
            <a:r>
              <a:rPr lang="en" sz="1300">
                <a:solidFill>
                  <a:schemeClr val="lt1"/>
                </a:solidFill>
                <a:latin typeface="Montserrat SemiBold"/>
                <a:ea typeface="Montserrat SemiBold"/>
                <a:cs typeface="Montserrat SemiBold"/>
                <a:sym typeface="Montserrat SemiBold"/>
              </a:rPr>
              <a:t>Shagun Kala | </a:t>
            </a:r>
            <a:r>
              <a:rPr lang="en" sz="1300">
                <a:solidFill>
                  <a:srgbClr val="FFFFFF"/>
                </a:solidFill>
                <a:latin typeface="Montserrat SemiBold"/>
                <a:ea typeface="Montserrat SemiBold"/>
                <a:cs typeface="Montserrat SemiBold"/>
                <a:sym typeface="Montserrat SemiBold"/>
              </a:rPr>
              <a:t>Param Mehta | </a:t>
            </a:r>
            <a:r>
              <a:rPr lang="en" sz="1300">
                <a:solidFill>
                  <a:schemeClr val="lt1"/>
                </a:solidFill>
                <a:latin typeface="Montserrat SemiBold"/>
                <a:ea typeface="Montserrat SemiBold"/>
                <a:cs typeface="Montserrat SemiBold"/>
                <a:sym typeface="Montserrat SemiBold"/>
              </a:rPr>
              <a:t>Belinda Ong </a:t>
            </a:r>
            <a:endParaRPr sz="1300">
              <a:solidFill>
                <a:schemeClr val="lt1"/>
              </a:solidFill>
              <a:latin typeface="Montserrat SemiBold"/>
              <a:ea typeface="Montserrat SemiBold"/>
              <a:cs typeface="Montserrat SemiBold"/>
              <a:sym typeface="Montserrat SemiBold"/>
            </a:endParaRPr>
          </a:p>
          <a:p>
            <a:pPr indent="0" lvl="0" marL="0" rtl="0" algn="ctr">
              <a:spcBef>
                <a:spcPts val="400"/>
              </a:spcBef>
              <a:spcAft>
                <a:spcPts val="400"/>
              </a:spcAft>
              <a:buClr>
                <a:srgbClr val="000000"/>
              </a:buClr>
              <a:buSzPts val="1100"/>
              <a:buFont typeface="Arial"/>
              <a:buNone/>
            </a:pPr>
            <a:r>
              <a:rPr lang="en" sz="1300">
                <a:solidFill>
                  <a:srgbClr val="FFFFFF"/>
                </a:solidFill>
                <a:latin typeface="Montserrat SemiBold"/>
                <a:ea typeface="Montserrat SemiBold"/>
                <a:cs typeface="Montserrat SemiBold"/>
                <a:sym typeface="Montserrat SemiBold"/>
              </a:rPr>
              <a:t>Sonal Shad | </a:t>
            </a:r>
            <a:r>
              <a:rPr lang="en" sz="1300">
                <a:solidFill>
                  <a:schemeClr val="lt1"/>
                </a:solidFill>
                <a:latin typeface="Montserrat SemiBold"/>
                <a:ea typeface="Montserrat SemiBold"/>
                <a:cs typeface="Montserrat SemiBold"/>
                <a:sym typeface="Montserrat SemiBold"/>
              </a:rPr>
              <a:t>Laila Zaidi</a:t>
            </a:r>
            <a:endParaRPr sz="1300">
              <a:solidFill>
                <a:srgbClr val="FFFFFF"/>
              </a:solidFill>
              <a:latin typeface="Montserrat SemiBold"/>
              <a:ea typeface="Montserrat SemiBold"/>
              <a:cs typeface="Montserrat SemiBold"/>
              <a:sym typeface="Montserrat SemiBold"/>
            </a:endParaRPr>
          </a:p>
        </p:txBody>
      </p:sp>
      <p:sp>
        <p:nvSpPr>
          <p:cNvPr id="63" name="Google Shape;63;p14"/>
          <p:cNvSpPr txBox="1"/>
          <p:nvPr/>
        </p:nvSpPr>
        <p:spPr>
          <a:xfrm>
            <a:off x="1627500" y="1988900"/>
            <a:ext cx="5889000" cy="3738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3200">
                <a:solidFill>
                  <a:srgbClr val="FFFFFF"/>
                </a:solidFill>
                <a:latin typeface="Montserrat"/>
                <a:ea typeface="Montserrat"/>
                <a:cs typeface="Montserrat"/>
                <a:sym typeface="Montserrat"/>
              </a:rPr>
              <a:t>Automated Data Pipeline: Job Recommender Engine</a:t>
            </a:r>
            <a:endParaRPr b="1" sz="3200">
              <a:solidFill>
                <a:srgbClr val="FFFFFF"/>
              </a:solidFill>
              <a:latin typeface="Montserrat"/>
              <a:ea typeface="Montserrat"/>
              <a:cs typeface="Montserrat"/>
              <a:sym typeface="Montserrat"/>
            </a:endParaRPr>
          </a:p>
        </p:txBody>
      </p:sp>
      <p:sp>
        <p:nvSpPr>
          <p:cNvPr id="64" name="Google Shape;64;p14"/>
          <p:cNvSpPr txBox="1"/>
          <p:nvPr/>
        </p:nvSpPr>
        <p:spPr>
          <a:xfrm>
            <a:off x="2479200" y="1746038"/>
            <a:ext cx="4185600" cy="373800"/>
          </a:xfrm>
          <a:prstGeom prst="rect">
            <a:avLst/>
          </a:prstGeom>
          <a:noFill/>
          <a:ln>
            <a:noFill/>
          </a:ln>
        </p:spPr>
        <p:txBody>
          <a:bodyPr anchorCtr="0" anchor="t" bIns="0" lIns="0" spcFirstLastPara="1" rIns="0" wrap="square" tIns="0">
            <a:noAutofit/>
          </a:bodyPr>
          <a:lstStyle/>
          <a:p>
            <a:pPr indent="0" lvl="0" marL="0" rtl="0" algn="ctr">
              <a:spcBef>
                <a:spcPts val="400"/>
              </a:spcBef>
              <a:spcAft>
                <a:spcPts val="400"/>
              </a:spcAft>
              <a:buNone/>
            </a:pPr>
            <a:r>
              <a:rPr lang="en" sz="1300">
                <a:solidFill>
                  <a:srgbClr val="FFFFFF"/>
                </a:solidFill>
                <a:latin typeface="Montserrat SemiBold"/>
                <a:ea typeface="Montserrat SemiBold"/>
                <a:cs typeface="Montserrat SemiBold"/>
                <a:sym typeface="Montserrat SemiBold"/>
              </a:rPr>
              <a:t>M S D S  6 9 7 | S P R I N G  2 0 2 4 | G R O U P  1 6</a:t>
            </a:r>
            <a:endParaRPr sz="1300">
              <a:solidFill>
                <a:srgbClr val="FFFFFF"/>
              </a:solidFill>
              <a:latin typeface="Montserrat SemiBold"/>
              <a:ea typeface="Montserrat SemiBold"/>
              <a:cs typeface="Montserrat SemiBold"/>
              <a:sym typeface="Montserrat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pic>
        <p:nvPicPr>
          <p:cNvPr id="247" name="Google Shape;247;p23"/>
          <p:cNvPicPr preferRelativeResize="0"/>
          <p:nvPr/>
        </p:nvPicPr>
        <p:blipFill>
          <a:blip r:embed="rId3">
            <a:alphaModFix/>
          </a:blip>
          <a:stretch>
            <a:fillRect/>
          </a:stretch>
        </p:blipFill>
        <p:spPr>
          <a:xfrm>
            <a:off x="296975" y="935350"/>
            <a:ext cx="7891973" cy="3541376"/>
          </a:xfrm>
          <a:prstGeom prst="rect">
            <a:avLst/>
          </a:prstGeom>
          <a:noFill/>
          <a:ln>
            <a:noFill/>
          </a:ln>
          <a:effectLst>
            <a:outerShdw blurRad="57150" rotWithShape="0" algn="bl" dir="5400000" dist="19050">
              <a:srgbClr val="000000">
                <a:alpha val="50000"/>
              </a:srgbClr>
            </a:outerShdw>
          </a:effectLst>
        </p:spPr>
      </p:pic>
      <p:sp>
        <p:nvSpPr>
          <p:cNvPr id="248" name="Google Shape;248;p23"/>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3"/>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Usage of MongoDB</a:t>
            </a:r>
            <a:endParaRPr b="1" baseline="30000" sz="1700">
              <a:solidFill>
                <a:schemeClr val="lt1"/>
              </a:solidFill>
              <a:latin typeface="Montserrat"/>
              <a:ea typeface="Montserrat"/>
              <a:cs typeface="Montserrat"/>
              <a:sym typeface="Montserrat"/>
            </a:endParaRPr>
          </a:p>
        </p:txBody>
      </p:sp>
      <p:pic>
        <p:nvPicPr>
          <p:cNvPr id="250" name="Google Shape;250;p23"/>
          <p:cNvPicPr preferRelativeResize="0"/>
          <p:nvPr/>
        </p:nvPicPr>
        <p:blipFill rotWithShape="1">
          <a:blip r:embed="rId4">
            <a:alphaModFix/>
          </a:blip>
          <a:srcRect b="49347" l="19059" r="21695" t="36403"/>
          <a:stretch/>
        </p:blipFill>
        <p:spPr>
          <a:xfrm>
            <a:off x="4572000" y="0"/>
            <a:ext cx="4572001" cy="732899"/>
          </a:xfrm>
          <a:prstGeom prst="rect">
            <a:avLst/>
          </a:prstGeom>
          <a:noFill/>
          <a:ln>
            <a:noFill/>
          </a:ln>
        </p:spPr>
      </p:pic>
      <p:cxnSp>
        <p:nvCxnSpPr>
          <p:cNvPr id="251" name="Google Shape;251;p23"/>
          <p:cNvCxnSpPr>
            <a:stCxn id="252" idx="1"/>
            <a:endCxn id="253" idx="3"/>
          </p:cNvCxnSpPr>
          <p:nvPr/>
        </p:nvCxnSpPr>
        <p:spPr>
          <a:xfrm rot="10800000">
            <a:off x="1689025" y="3009900"/>
            <a:ext cx="1085700" cy="127500"/>
          </a:xfrm>
          <a:prstGeom prst="bentConnector3">
            <a:avLst>
              <a:gd fmla="val 50000" name="adj1"/>
            </a:avLst>
          </a:prstGeom>
          <a:noFill/>
          <a:ln cap="flat" cmpd="sng" w="19050">
            <a:solidFill>
              <a:schemeClr val="accent1"/>
            </a:solidFill>
            <a:prstDash val="solid"/>
            <a:round/>
            <a:headEnd len="med" w="med" type="none"/>
            <a:tailEnd len="med" w="med" type="none"/>
          </a:ln>
        </p:spPr>
      </p:cxnSp>
      <p:sp>
        <p:nvSpPr>
          <p:cNvPr id="253" name="Google Shape;253;p23"/>
          <p:cNvSpPr/>
          <p:nvPr/>
        </p:nvSpPr>
        <p:spPr>
          <a:xfrm>
            <a:off x="1263325" y="2933700"/>
            <a:ext cx="425700" cy="1524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54" name="Google Shape;254;p23"/>
          <p:cNvPicPr preferRelativeResize="0"/>
          <p:nvPr/>
        </p:nvPicPr>
        <p:blipFill>
          <a:blip r:embed="rId5">
            <a:alphaModFix/>
          </a:blip>
          <a:stretch>
            <a:fillRect/>
          </a:stretch>
        </p:blipFill>
        <p:spPr>
          <a:xfrm>
            <a:off x="2774725" y="1245226"/>
            <a:ext cx="5696250" cy="3748326"/>
          </a:xfrm>
          <a:prstGeom prst="rect">
            <a:avLst/>
          </a:prstGeom>
          <a:noFill/>
          <a:ln cap="flat" cmpd="sng" w="19050">
            <a:solidFill>
              <a:schemeClr val="accent1"/>
            </a:solidFill>
            <a:prstDash val="solid"/>
            <a:round/>
            <a:headEnd len="sm" w="sm" type="none"/>
            <a:tailEnd len="sm" w="sm" type="none"/>
          </a:ln>
          <a:effectLst>
            <a:outerShdw blurRad="57150" rotWithShape="0" algn="bl" dir="5400000" dist="19050">
              <a:srgbClr val="000000">
                <a:alpha val="50000"/>
              </a:srgbClr>
            </a:outerShdw>
          </a:effectLst>
        </p:spPr>
      </p:pic>
      <p:pic>
        <p:nvPicPr>
          <p:cNvPr id="255" name="Google Shape;255;p23"/>
          <p:cNvPicPr preferRelativeResize="0"/>
          <p:nvPr/>
        </p:nvPicPr>
        <p:blipFill rotWithShape="1">
          <a:blip r:embed="rId6">
            <a:alphaModFix/>
          </a:blip>
          <a:srcRect b="68484" l="26623" r="18853" t="3456"/>
          <a:stretch/>
        </p:blipFill>
        <p:spPr>
          <a:xfrm>
            <a:off x="4847237" y="3086100"/>
            <a:ext cx="4021524" cy="1152050"/>
          </a:xfrm>
          <a:prstGeom prst="rect">
            <a:avLst/>
          </a:prstGeom>
          <a:noFill/>
          <a:ln cap="flat" cmpd="sng" w="19050">
            <a:solidFill>
              <a:schemeClr val="accent1"/>
            </a:solidFill>
            <a:prstDash val="solid"/>
            <a:round/>
            <a:headEnd len="sm" w="sm" type="none"/>
            <a:tailEnd len="sm" w="sm" type="none"/>
          </a:ln>
          <a:effectLst>
            <a:outerShdw blurRad="57150" rotWithShape="0" algn="bl" dir="5400000" dist="19050">
              <a:srgbClr val="000000">
                <a:alpha val="50000"/>
              </a:srgbClr>
            </a:outerShdw>
          </a:effectLst>
        </p:spPr>
      </p:pic>
      <p:sp>
        <p:nvSpPr>
          <p:cNvPr id="256" name="Google Shape;256;p23"/>
          <p:cNvSpPr/>
          <p:nvPr/>
        </p:nvSpPr>
        <p:spPr>
          <a:xfrm>
            <a:off x="6453583" y="2669253"/>
            <a:ext cx="808800" cy="808800"/>
          </a:xfrm>
          <a:prstGeom prst="ellipse">
            <a:avLst/>
          </a:prstGeom>
          <a:solidFill>
            <a:schemeClr val="lt2"/>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57" name="Google Shape;257;p23"/>
          <p:cNvPicPr preferRelativeResize="0"/>
          <p:nvPr/>
        </p:nvPicPr>
        <p:blipFill>
          <a:blip r:embed="rId7">
            <a:alphaModFix/>
          </a:blip>
          <a:stretch>
            <a:fillRect/>
          </a:stretch>
        </p:blipFill>
        <p:spPr>
          <a:xfrm>
            <a:off x="6483319" y="2854494"/>
            <a:ext cx="749394" cy="43837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4"/>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24"/>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Overview of Data Pipeline</a:t>
            </a:r>
            <a:endParaRPr b="1" baseline="30000" sz="1700">
              <a:solidFill>
                <a:schemeClr val="lt1"/>
              </a:solidFill>
              <a:latin typeface="Montserrat"/>
              <a:ea typeface="Montserrat"/>
              <a:cs typeface="Montserrat"/>
              <a:sym typeface="Montserrat"/>
            </a:endParaRPr>
          </a:p>
        </p:txBody>
      </p:sp>
      <p:pic>
        <p:nvPicPr>
          <p:cNvPr id="264" name="Google Shape;264;p24"/>
          <p:cNvPicPr preferRelativeResize="0"/>
          <p:nvPr/>
        </p:nvPicPr>
        <p:blipFill rotWithShape="1">
          <a:blip r:embed="rId3">
            <a:alphaModFix/>
          </a:blip>
          <a:srcRect b="49347" l="19059" r="21695" t="36403"/>
          <a:stretch/>
        </p:blipFill>
        <p:spPr>
          <a:xfrm>
            <a:off x="4572000" y="0"/>
            <a:ext cx="4572001" cy="732899"/>
          </a:xfrm>
          <a:prstGeom prst="rect">
            <a:avLst/>
          </a:prstGeom>
          <a:noFill/>
          <a:ln>
            <a:noFill/>
          </a:ln>
        </p:spPr>
      </p:pic>
      <p:sp>
        <p:nvSpPr>
          <p:cNvPr id="265" name="Google Shape;265;p24"/>
          <p:cNvSpPr/>
          <p:nvPr/>
        </p:nvSpPr>
        <p:spPr>
          <a:xfrm>
            <a:off x="573175" y="3175569"/>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6" name="Google Shape;266;p24"/>
          <p:cNvSpPr/>
          <p:nvPr/>
        </p:nvSpPr>
        <p:spPr>
          <a:xfrm>
            <a:off x="2866819" y="1447166"/>
            <a:ext cx="1231500" cy="123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7" name="Google Shape;267;p24"/>
          <p:cNvSpPr/>
          <p:nvPr/>
        </p:nvSpPr>
        <p:spPr>
          <a:xfrm>
            <a:off x="5008063" y="1447166"/>
            <a:ext cx="1231500" cy="123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8" name="Google Shape;268;p24"/>
          <p:cNvSpPr/>
          <p:nvPr/>
        </p:nvSpPr>
        <p:spPr>
          <a:xfrm>
            <a:off x="573175" y="1447166"/>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9" name="Google Shape;269;p24"/>
          <p:cNvSpPr/>
          <p:nvPr/>
        </p:nvSpPr>
        <p:spPr>
          <a:xfrm>
            <a:off x="7454108" y="3175569"/>
            <a:ext cx="1231500" cy="1231500"/>
          </a:xfrm>
          <a:prstGeom prst="rect">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0" name="Google Shape;270;p24"/>
          <p:cNvSpPr/>
          <p:nvPr/>
        </p:nvSpPr>
        <p:spPr>
          <a:xfrm>
            <a:off x="5008063" y="3175569"/>
            <a:ext cx="1231500" cy="123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271" name="Google Shape;271;p24"/>
          <p:cNvCxnSpPr>
            <a:stCxn id="268" idx="3"/>
            <a:endCxn id="266" idx="2"/>
          </p:cNvCxnSpPr>
          <p:nvPr/>
        </p:nvCxnSpPr>
        <p:spPr>
          <a:xfrm>
            <a:off x="1804675" y="2062916"/>
            <a:ext cx="1062000" cy="0"/>
          </a:xfrm>
          <a:prstGeom prst="straightConnector1">
            <a:avLst/>
          </a:prstGeom>
          <a:noFill/>
          <a:ln cap="flat" cmpd="sng" w="19050">
            <a:solidFill>
              <a:schemeClr val="dk2"/>
            </a:solidFill>
            <a:prstDash val="solid"/>
            <a:round/>
            <a:headEnd len="med" w="med" type="none"/>
            <a:tailEnd len="med" w="med" type="stealth"/>
          </a:ln>
        </p:spPr>
      </p:cxnSp>
      <p:cxnSp>
        <p:nvCxnSpPr>
          <p:cNvPr id="272" name="Google Shape;272;p24"/>
          <p:cNvCxnSpPr>
            <a:stCxn id="266" idx="6"/>
            <a:endCxn id="267" idx="2"/>
          </p:cNvCxnSpPr>
          <p:nvPr/>
        </p:nvCxnSpPr>
        <p:spPr>
          <a:xfrm>
            <a:off x="4098319" y="2062916"/>
            <a:ext cx="909600" cy="0"/>
          </a:xfrm>
          <a:prstGeom prst="straightConnector1">
            <a:avLst/>
          </a:prstGeom>
          <a:noFill/>
          <a:ln cap="flat" cmpd="sng" w="19050">
            <a:solidFill>
              <a:schemeClr val="dk2"/>
            </a:solidFill>
            <a:prstDash val="solid"/>
            <a:round/>
            <a:headEnd len="med" w="med" type="none"/>
            <a:tailEnd len="med" w="med" type="stealth"/>
          </a:ln>
        </p:spPr>
      </p:cxnSp>
      <p:cxnSp>
        <p:nvCxnSpPr>
          <p:cNvPr id="273" name="Google Shape;273;p24"/>
          <p:cNvCxnSpPr>
            <a:stCxn id="265" idx="3"/>
            <a:endCxn id="270" idx="2"/>
          </p:cNvCxnSpPr>
          <p:nvPr/>
        </p:nvCxnSpPr>
        <p:spPr>
          <a:xfrm>
            <a:off x="1804675" y="3791319"/>
            <a:ext cx="3203400" cy="0"/>
          </a:xfrm>
          <a:prstGeom prst="straightConnector1">
            <a:avLst/>
          </a:prstGeom>
          <a:noFill/>
          <a:ln cap="flat" cmpd="sng" w="19050">
            <a:solidFill>
              <a:schemeClr val="dk2"/>
            </a:solidFill>
            <a:prstDash val="solid"/>
            <a:round/>
            <a:headEnd len="med" w="med" type="none"/>
            <a:tailEnd len="med" w="med" type="stealth"/>
          </a:ln>
        </p:spPr>
      </p:cxnSp>
      <p:cxnSp>
        <p:nvCxnSpPr>
          <p:cNvPr id="274" name="Google Shape;274;p24"/>
          <p:cNvCxnSpPr>
            <a:stCxn id="270" idx="6"/>
            <a:endCxn id="269" idx="1"/>
          </p:cNvCxnSpPr>
          <p:nvPr/>
        </p:nvCxnSpPr>
        <p:spPr>
          <a:xfrm>
            <a:off x="6239563" y="3791319"/>
            <a:ext cx="1214400" cy="0"/>
          </a:xfrm>
          <a:prstGeom prst="straightConnector1">
            <a:avLst/>
          </a:prstGeom>
          <a:noFill/>
          <a:ln cap="flat" cmpd="sng" w="19050">
            <a:solidFill>
              <a:schemeClr val="dk2"/>
            </a:solidFill>
            <a:prstDash val="solid"/>
            <a:round/>
            <a:headEnd len="med" w="med" type="none"/>
            <a:tailEnd len="med" w="med" type="stealth"/>
          </a:ln>
        </p:spPr>
      </p:cxnSp>
      <p:pic>
        <p:nvPicPr>
          <p:cNvPr id="275" name="Google Shape;275;p24"/>
          <p:cNvPicPr preferRelativeResize="0"/>
          <p:nvPr/>
        </p:nvPicPr>
        <p:blipFill>
          <a:blip r:embed="rId4">
            <a:alphaModFix/>
          </a:blip>
          <a:stretch>
            <a:fillRect/>
          </a:stretch>
        </p:blipFill>
        <p:spPr>
          <a:xfrm>
            <a:off x="673150" y="1923835"/>
            <a:ext cx="1014000" cy="288043"/>
          </a:xfrm>
          <a:prstGeom prst="rect">
            <a:avLst/>
          </a:prstGeom>
          <a:noFill/>
          <a:ln>
            <a:noFill/>
          </a:ln>
        </p:spPr>
      </p:pic>
      <p:sp>
        <p:nvSpPr>
          <p:cNvPr id="276" name="Google Shape;276;p24"/>
          <p:cNvSpPr txBox="1"/>
          <p:nvPr/>
        </p:nvSpPr>
        <p:spPr>
          <a:xfrm>
            <a:off x="1287425" y="2063050"/>
            <a:ext cx="66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021577"/>
                </a:solidFill>
              </a:rPr>
              <a:t>API</a:t>
            </a:r>
            <a:endParaRPr b="1" sz="1200">
              <a:solidFill>
                <a:srgbClr val="021577"/>
              </a:solidFill>
            </a:endParaRPr>
          </a:p>
        </p:txBody>
      </p:sp>
      <p:pic>
        <p:nvPicPr>
          <p:cNvPr id="277" name="Google Shape;277;p24"/>
          <p:cNvPicPr preferRelativeResize="0"/>
          <p:nvPr/>
        </p:nvPicPr>
        <p:blipFill>
          <a:blip r:embed="rId5">
            <a:alphaModFix/>
          </a:blip>
          <a:stretch>
            <a:fillRect/>
          </a:stretch>
        </p:blipFill>
        <p:spPr>
          <a:xfrm>
            <a:off x="5125592" y="1918900"/>
            <a:ext cx="1068657" cy="288050"/>
          </a:xfrm>
          <a:prstGeom prst="rect">
            <a:avLst/>
          </a:prstGeom>
          <a:noFill/>
          <a:ln>
            <a:noFill/>
          </a:ln>
        </p:spPr>
      </p:pic>
      <p:pic>
        <p:nvPicPr>
          <p:cNvPr id="278" name="Google Shape;278;p24"/>
          <p:cNvPicPr preferRelativeResize="0"/>
          <p:nvPr/>
        </p:nvPicPr>
        <p:blipFill>
          <a:blip r:embed="rId6">
            <a:alphaModFix/>
          </a:blip>
          <a:stretch>
            <a:fillRect/>
          </a:stretch>
        </p:blipFill>
        <p:spPr>
          <a:xfrm>
            <a:off x="2914021" y="1838826"/>
            <a:ext cx="1136950" cy="484355"/>
          </a:xfrm>
          <a:prstGeom prst="rect">
            <a:avLst/>
          </a:prstGeom>
          <a:noFill/>
          <a:ln>
            <a:noFill/>
          </a:ln>
        </p:spPr>
      </p:pic>
      <p:pic>
        <p:nvPicPr>
          <p:cNvPr id="279" name="Google Shape;279;p24"/>
          <p:cNvPicPr preferRelativeResize="0"/>
          <p:nvPr/>
        </p:nvPicPr>
        <p:blipFill>
          <a:blip r:embed="rId7">
            <a:alphaModFix/>
          </a:blip>
          <a:stretch>
            <a:fillRect/>
          </a:stretch>
        </p:blipFill>
        <p:spPr>
          <a:xfrm>
            <a:off x="5079751" y="3457601"/>
            <a:ext cx="1062001" cy="621241"/>
          </a:xfrm>
          <a:prstGeom prst="rect">
            <a:avLst/>
          </a:prstGeom>
          <a:noFill/>
          <a:ln>
            <a:noFill/>
          </a:ln>
        </p:spPr>
      </p:pic>
      <p:pic>
        <p:nvPicPr>
          <p:cNvPr id="280" name="Google Shape;280;p24"/>
          <p:cNvPicPr preferRelativeResize="0"/>
          <p:nvPr/>
        </p:nvPicPr>
        <p:blipFill>
          <a:blip r:embed="rId8">
            <a:alphaModFix/>
          </a:blip>
          <a:stretch>
            <a:fillRect/>
          </a:stretch>
        </p:blipFill>
        <p:spPr>
          <a:xfrm>
            <a:off x="1299446" y="3902331"/>
            <a:ext cx="345046" cy="345056"/>
          </a:xfrm>
          <a:prstGeom prst="rect">
            <a:avLst/>
          </a:prstGeom>
          <a:noFill/>
          <a:ln>
            <a:noFill/>
          </a:ln>
        </p:spPr>
      </p:pic>
      <p:pic>
        <p:nvPicPr>
          <p:cNvPr id="281" name="Google Shape;281;p24"/>
          <p:cNvPicPr preferRelativeResize="0"/>
          <p:nvPr/>
        </p:nvPicPr>
        <p:blipFill rotWithShape="1">
          <a:blip r:embed="rId9">
            <a:alphaModFix/>
          </a:blip>
          <a:srcRect b="17465" l="9138" r="9698" t="17387"/>
          <a:stretch/>
        </p:blipFill>
        <p:spPr>
          <a:xfrm>
            <a:off x="715800" y="3936408"/>
            <a:ext cx="345045" cy="276915"/>
          </a:xfrm>
          <a:prstGeom prst="rect">
            <a:avLst/>
          </a:prstGeom>
          <a:noFill/>
          <a:ln>
            <a:noFill/>
          </a:ln>
        </p:spPr>
      </p:pic>
      <p:pic>
        <p:nvPicPr>
          <p:cNvPr id="282" name="Google Shape;282;p24"/>
          <p:cNvPicPr preferRelativeResize="0"/>
          <p:nvPr/>
        </p:nvPicPr>
        <p:blipFill>
          <a:blip r:embed="rId10">
            <a:alphaModFix/>
          </a:blip>
          <a:stretch>
            <a:fillRect/>
          </a:stretch>
        </p:blipFill>
        <p:spPr>
          <a:xfrm>
            <a:off x="1019650" y="3372338"/>
            <a:ext cx="345050" cy="345050"/>
          </a:xfrm>
          <a:prstGeom prst="rect">
            <a:avLst/>
          </a:prstGeom>
          <a:noFill/>
          <a:ln>
            <a:noFill/>
          </a:ln>
        </p:spPr>
      </p:pic>
      <p:pic>
        <p:nvPicPr>
          <p:cNvPr id="283" name="Google Shape;283;p24"/>
          <p:cNvPicPr preferRelativeResize="0"/>
          <p:nvPr/>
        </p:nvPicPr>
        <p:blipFill>
          <a:blip r:embed="rId11">
            <a:alphaModFix/>
          </a:blip>
          <a:stretch>
            <a:fillRect/>
          </a:stretch>
        </p:blipFill>
        <p:spPr>
          <a:xfrm>
            <a:off x="7827684" y="3549150"/>
            <a:ext cx="484332" cy="484350"/>
          </a:xfrm>
          <a:prstGeom prst="rect">
            <a:avLst/>
          </a:prstGeom>
          <a:noFill/>
          <a:ln>
            <a:noFill/>
          </a:ln>
        </p:spPr>
      </p:pic>
      <p:pic>
        <p:nvPicPr>
          <p:cNvPr id="284" name="Google Shape;284;p24"/>
          <p:cNvPicPr preferRelativeResize="0"/>
          <p:nvPr/>
        </p:nvPicPr>
        <p:blipFill>
          <a:blip r:embed="rId12">
            <a:alphaModFix/>
          </a:blip>
          <a:stretch>
            <a:fillRect/>
          </a:stretch>
        </p:blipFill>
        <p:spPr>
          <a:xfrm>
            <a:off x="2030913" y="1621500"/>
            <a:ext cx="656855" cy="253750"/>
          </a:xfrm>
          <a:prstGeom prst="rect">
            <a:avLst/>
          </a:prstGeom>
          <a:noFill/>
          <a:ln>
            <a:noFill/>
          </a:ln>
        </p:spPr>
      </p:pic>
      <p:pic>
        <p:nvPicPr>
          <p:cNvPr id="285" name="Google Shape;285;p24"/>
          <p:cNvPicPr preferRelativeResize="0"/>
          <p:nvPr/>
        </p:nvPicPr>
        <p:blipFill>
          <a:blip r:embed="rId13">
            <a:alphaModFix/>
          </a:blip>
          <a:stretch>
            <a:fillRect/>
          </a:stretch>
        </p:blipFill>
        <p:spPr>
          <a:xfrm>
            <a:off x="2975579" y="3826398"/>
            <a:ext cx="1014000" cy="674237"/>
          </a:xfrm>
          <a:prstGeom prst="rect">
            <a:avLst/>
          </a:prstGeom>
          <a:noFill/>
          <a:ln>
            <a:noFill/>
          </a:ln>
        </p:spPr>
      </p:pic>
      <p:pic>
        <p:nvPicPr>
          <p:cNvPr id="286" name="Google Shape;286;p24"/>
          <p:cNvPicPr preferRelativeResize="0"/>
          <p:nvPr/>
        </p:nvPicPr>
        <p:blipFill>
          <a:blip r:embed="rId14">
            <a:alphaModFix/>
          </a:blip>
          <a:stretch>
            <a:fillRect/>
          </a:stretch>
        </p:blipFill>
        <p:spPr>
          <a:xfrm>
            <a:off x="4201100" y="1577838"/>
            <a:ext cx="656850" cy="341067"/>
          </a:xfrm>
          <a:prstGeom prst="rect">
            <a:avLst/>
          </a:prstGeom>
          <a:noFill/>
          <a:ln>
            <a:noFill/>
          </a:ln>
        </p:spPr>
      </p:pic>
      <p:cxnSp>
        <p:nvCxnSpPr>
          <p:cNvPr id="287" name="Google Shape;287;p24"/>
          <p:cNvCxnSpPr>
            <a:stCxn id="267" idx="4"/>
            <a:endCxn id="270" idx="0"/>
          </p:cNvCxnSpPr>
          <p:nvPr/>
        </p:nvCxnSpPr>
        <p:spPr>
          <a:xfrm>
            <a:off x="5623813" y="2678666"/>
            <a:ext cx="0" cy="496800"/>
          </a:xfrm>
          <a:prstGeom prst="straightConnector1">
            <a:avLst/>
          </a:prstGeom>
          <a:noFill/>
          <a:ln cap="flat" cmpd="sng" w="19050">
            <a:solidFill>
              <a:schemeClr val="dk2"/>
            </a:solidFill>
            <a:prstDash val="solid"/>
            <a:round/>
            <a:headEnd len="med" w="med" type="none"/>
            <a:tailEnd len="med" w="med" type="stealth"/>
          </a:ln>
        </p:spPr>
      </p:cxnSp>
      <p:pic>
        <p:nvPicPr>
          <p:cNvPr id="288" name="Google Shape;288;p24"/>
          <p:cNvPicPr preferRelativeResize="0"/>
          <p:nvPr/>
        </p:nvPicPr>
        <p:blipFill>
          <a:blip r:embed="rId15">
            <a:alphaModFix/>
          </a:blip>
          <a:stretch>
            <a:fillRect/>
          </a:stretch>
        </p:blipFill>
        <p:spPr>
          <a:xfrm>
            <a:off x="6266913" y="3876975"/>
            <a:ext cx="1140950" cy="235342"/>
          </a:xfrm>
          <a:prstGeom prst="rect">
            <a:avLst/>
          </a:prstGeom>
          <a:noFill/>
          <a:ln>
            <a:noFill/>
          </a:ln>
        </p:spPr>
      </p:pic>
      <p:sp>
        <p:nvSpPr>
          <p:cNvPr id="289" name="Google Shape;289;p24"/>
          <p:cNvSpPr txBox="1"/>
          <p:nvPr/>
        </p:nvSpPr>
        <p:spPr>
          <a:xfrm>
            <a:off x="266350" y="4407075"/>
            <a:ext cx="1827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dk1"/>
                </a:solidFill>
              </a:rPr>
              <a:t>User Input: Resume, preferred location, and title</a:t>
            </a:r>
            <a:endParaRPr b="1" sz="1000">
              <a:solidFill>
                <a:schemeClr val="dk1"/>
              </a:solidFill>
            </a:endParaRPr>
          </a:p>
        </p:txBody>
      </p:sp>
      <p:sp>
        <p:nvSpPr>
          <p:cNvPr id="290" name="Google Shape;290;p24"/>
          <p:cNvSpPr txBox="1"/>
          <p:nvPr/>
        </p:nvSpPr>
        <p:spPr>
          <a:xfrm>
            <a:off x="7184300" y="4407075"/>
            <a:ext cx="17712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dk1"/>
                </a:solidFill>
              </a:rPr>
              <a:t>Job Recommendations</a:t>
            </a:r>
            <a:endParaRPr b="1" sz="1000">
              <a:solidFill>
                <a:schemeClr val="dk1"/>
              </a:solidFill>
            </a:endParaRPr>
          </a:p>
        </p:txBody>
      </p:sp>
      <p:sp>
        <p:nvSpPr>
          <p:cNvPr id="291" name="Google Shape;291;p24"/>
          <p:cNvSpPr/>
          <p:nvPr/>
        </p:nvSpPr>
        <p:spPr>
          <a:xfrm>
            <a:off x="7047300" y="1646363"/>
            <a:ext cx="1638300" cy="1231500"/>
          </a:xfrm>
          <a:prstGeom prst="roundRect">
            <a:avLst>
              <a:gd fmla="val 16667" name="adj"/>
            </a:avLst>
          </a:prstGeom>
          <a:solidFill>
            <a:srgbClr val="FFF2C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rPr>
              <a:t>Using the embeddings key, and filtering on the job title, run cosine similarity to determine the closest match jobs to display</a:t>
            </a:r>
            <a:endParaRPr b="1" sz="1000">
              <a:solidFill>
                <a:schemeClr val="dk1"/>
              </a:solidFill>
            </a:endParaRPr>
          </a:p>
        </p:txBody>
      </p:sp>
      <p:cxnSp>
        <p:nvCxnSpPr>
          <p:cNvPr id="292" name="Google Shape;292;p24"/>
          <p:cNvCxnSpPr>
            <a:stCxn id="291" idx="1"/>
          </p:cNvCxnSpPr>
          <p:nvPr/>
        </p:nvCxnSpPr>
        <p:spPr>
          <a:xfrm flipH="1">
            <a:off x="6824100" y="2262113"/>
            <a:ext cx="223200" cy="1437600"/>
          </a:xfrm>
          <a:prstGeom prst="bentConnector2">
            <a:avLst/>
          </a:prstGeom>
          <a:noFill/>
          <a:ln cap="flat" cmpd="sng" w="9525">
            <a:solidFill>
              <a:schemeClr val="dk2"/>
            </a:solidFill>
            <a:prstDash val="solid"/>
            <a:round/>
            <a:headEnd len="med" w="med" type="none"/>
            <a:tailEnd len="med" w="med" type="oval"/>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25"/>
          <p:cNvPicPr preferRelativeResize="0"/>
          <p:nvPr/>
        </p:nvPicPr>
        <p:blipFill>
          <a:blip r:embed="rId3">
            <a:alphaModFix/>
          </a:blip>
          <a:stretch>
            <a:fillRect/>
          </a:stretch>
        </p:blipFill>
        <p:spPr>
          <a:xfrm>
            <a:off x="152399" y="1037700"/>
            <a:ext cx="6798700" cy="3784449"/>
          </a:xfrm>
          <a:prstGeom prst="rect">
            <a:avLst/>
          </a:prstGeom>
          <a:noFill/>
          <a:ln>
            <a:noFill/>
          </a:ln>
          <a:effectLst>
            <a:outerShdw blurRad="57150" rotWithShape="0" algn="bl" dir="5400000" dist="19050">
              <a:srgbClr val="000000">
                <a:alpha val="50000"/>
              </a:srgbClr>
            </a:outerShdw>
          </a:effectLst>
        </p:spPr>
      </p:pic>
      <p:pic>
        <p:nvPicPr>
          <p:cNvPr id="298" name="Google Shape;298;p25"/>
          <p:cNvPicPr preferRelativeResize="0"/>
          <p:nvPr/>
        </p:nvPicPr>
        <p:blipFill>
          <a:blip r:embed="rId4">
            <a:alphaModFix/>
          </a:blip>
          <a:stretch>
            <a:fillRect/>
          </a:stretch>
        </p:blipFill>
        <p:spPr>
          <a:xfrm>
            <a:off x="1697575" y="1257800"/>
            <a:ext cx="7351649" cy="3216351"/>
          </a:xfrm>
          <a:prstGeom prst="rect">
            <a:avLst/>
          </a:prstGeom>
          <a:noFill/>
          <a:ln>
            <a:noFill/>
          </a:ln>
          <a:effectLst>
            <a:outerShdw blurRad="57150" rotWithShape="0" algn="bl" dir="5400000" dist="19050">
              <a:srgbClr val="000000">
                <a:alpha val="50000"/>
              </a:srgbClr>
            </a:outerShdw>
          </a:effectLst>
        </p:spPr>
      </p:pic>
      <p:sp>
        <p:nvSpPr>
          <p:cNvPr id="299" name="Google Shape;299;p25"/>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25"/>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Displaying the recommendations</a:t>
            </a:r>
            <a:endParaRPr b="1" baseline="30000" sz="1700">
              <a:solidFill>
                <a:schemeClr val="lt1"/>
              </a:solidFill>
              <a:latin typeface="Montserrat"/>
              <a:ea typeface="Montserrat"/>
              <a:cs typeface="Montserrat"/>
              <a:sym typeface="Montserrat"/>
            </a:endParaRPr>
          </a:p>
        </p:txBody>
      </p:sp>
      <p:pic>
        <p:nvPicPr>
          <p:cNvPr id="301" name="Google Shape;301;p25"/>
          <p:cNvPicPr preferRelativeResize="0"/>
          <p:nvPr/>
        </p:nvPicPr>
        <p:blipFill rotWithShape="1">
          <a:blip r:embed="rId5">
            <a:alphaModFix/>
          </a:blip>
          <a:srcRect b="49347" l="19059" r="21695" t="36403"/>
          <a:stretch/>
        </p:blipFill>
        <p:spPr>
          <a:xfrm>
            <a:off x="4572000" y="0"/>
            <a:ext cx="4572001" cy="732899"/>
          </a:xfrm>
          <a:prstGeom prst="rect">
            <a:avLst/>
          </a:prstGeom>
          <a:noFill/>
          <a:ln>
            <a:noFill/>
          </a:ln>
        </p:spPr>
      </p:pic>
      <p:sp>
        <p:nvSpPr>
          <p:cNvPr id="302" name="Google Shape;302;p25"/>
          <p:cNvSpPr/>
          <p:nvPr/>
        </p:nvSpPr>
        <p:spPr>
          <a:xfrm>
            <a:off x="1782175" y="3846350"/>
            <a:ext cx="6948300" cy="7896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6"/>
          <p:cNvSpPr/>
          <p:nvPr/>
        </p:nvSpPr>
        <p:spPr>
          <a:xfrm>
            <a:off x="2286000" y="-11275"/>
            <a:ext cx="6873000" cy="51435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08" name="Google Shape;308;p26" title="demo.mov">
            <a:hlinkClick r:id="rId3"/>
          </p:cNvPr>
          <p:cNvPicPr preferRelativeResize="0"/>
          <p:nvPr/>
        </p:nvPicPr>
        <p:blipFill>
          <a:blip r:embed="rId4">
            <a:alphaModFix/>
          </a:blip>
          <a:stretch>
            <a:fillRect/>
          </a:stretch>
        </p:blipFill>
        <p:spPr>
          <a:xfrm>
            <a:off x="2286000" y="6"/>
            <a:ext cx="6858000" cy="5143500"/>
          </a:xfrm>
          <a:prstGeom prst="rect">
            <a:avLst/>
          </a:prstGeom>
          <a:noFill/>
          <a:ln>
            <a:noFill/>
          </a:ln>
        </p:spPr>
      </p:pic>
      <p:sp>
        <p:nvSpPr>
          <p:cNvPr id="309" name="Google Shape;309;p26"/>
          <p:cNvSpPr txBox="1"/>
          <p:nvPr>
            <p:ph idx="1" type="body"/>
          </p:nvPr>
        </p:nvSpPr>
        <p:spPr>
          <a:xfrm>
            <a:off x="356825" y="812800"/>
            <a:ext cx="872700" cy="437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u="sng">
                <a:solidFill>
                  <a:schemeClr val="hlink"/>
                </a:solidFill>
                <a:hlinkClick r:id="rId5"/>
              </a:rPr>
              <a:t>Github</a:t>
            </a:r>
            <a:endParaRPr sz="1400"/>
          </a:p>
        </p:txBody>
      </p:sp>
      <p:sp>
        <p:nvSpPr>
          <p:cNvPr id="310" name="Google Shape;310;p26"/>
          <p:cNvSpPr/>
          <p:nvPr/>
        </p:nvSpPr>
        <p:spPr>
          <a:xfrm>
            <a:off x="0" y="0"/>
            <a:ext cx="2286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26"/>
          <p:cNvSpPr txBox="1"/>
          <p:nvPr/>
        </p:nvSpPr>
        <p:spPr>
          <a:xfrm>
            <a:off x="311700"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Demo</a:t>
            </a:r>
            <a:endParaRPr b="1" sz="1700">
              <a:solidFill>
                <a:schemeClr val="lt1"/>
              </a:solidFill>
              <a:latin typeface="Montserrat"/>
              <a:ea typeface="Montserrat"/>
              <a:cs typeface="Montserrat"/>
              <a:sym typeface="Montserrat"/>
            </a:endParaRPr>
          </a:p>
        </p:txBody>
      </p:sp>
      <p:sp>
        <p:nvSpPr>
          <p:cNvPr id="312" name="Google Shape;312;p26"/>
          <p:cNvSpPr/>
          <p:nvPr/>
        </p:nvSpPr>
        <p:spPr>
          <a:xfrm>
            <a:off x="356825" y="1240500"/>
            <a:ext cx="1522500" cy="663300"/>
          </a:xfrm>
          <a:prstGeom prst="roundRect">
            <a:avLst>
              <a:gd fmla="val 16667" name="adj"/>
            </a:avLst>
          </a:prstGeom>
          <a:solidFill>
            <a:srgbClr val="FFF2C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rPr>
              <a:t>Code base and p</a:t>
            </a:r>
            <a:r>
              <a:rPr b="1" lang="en" sz="1000">
                <a:solidFill>
                  <a:schemeClr val="dk1"/>
                </a:solidFill>
              </a:rPr>
              <a:t>roject report</a:t>
            </a:r>
            <a:endParaRPr b="1" sz="10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1000"/>
                                        <p:tgtEl>
                                          <p:spTgt spid="3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pic>
        <p:nvPicPr>
          <p:cNvPr id="317" name="Google Shape;317;p27"/>
          <p:cNvPicPr preferRelativeResize="0"/>
          <p:nvPr/>
        </p:nvPicPr>
        <p:blipFill>
          <a:blip r:embed="rId3">
            <a:alphaModFix/>
          </a:blip>
          <a:stretch>
            <a:fillRect/>
          </a:stretch>
        </p:blipFill>
        <p:spPr>
          <a:xfrm>
            <a:off x="-1" y="-638950"/>
            <a:ext cx="9144003" cy="6094500"/>
          </a:xfrm>
          <a:prstGeom prst="rect">
            <a:avLst/>
          </a:prstGeom>
          <a:noFill/>
          <a:ln>
            <a:noFill/>
          </a:ln>
        </p:spPr>
      </p:pic>
      <p:sp>
        <p:nvSpPr>
          <p:cNvPr id="318" name="Google Shape;318;p27"/>
          <p:cNvSpPr txBox="1"/>
          <p:nvPr/>
        </p:nvSpPr>
        <p:spPr>
          <a:xfrm>
            <a:off x="2433900" y="3023650"/>
            <a:ext cx="4276200" cy="373800"/>
          </a:xfrm>
          <a:prstGeom prst="rect">
            <a:avLst/>
          </a:prstGeom>
          <a:noFill/>
          <a:ln>
            <a:noFill/>
          </a:ln>
        </p:spPr>
        <p:txBody>
          <a:bodyPr anchorCtr="0" anchor="t" bIns="0" lIns="0" spcFirstLastPara="1" rIns="0" wrap="square" tIns="0">
            <a:noAutofit/>
          </a:bodyPr>
          <a:lstStyle/>
          <a:p>
            <a:pPr indent="0" lvl="0" marL="0" rtl="0" algn="ctr">
              <a:spcBef>
                <a:spcPts val="400"/>
              </a:spcBef>
              <a:spcAft>
                <a:spcPts val="0"/>
              </a:spcAft>
              <a:buNone/>
            </a:pPr>
            <a:r>
              <a:rPr lang="en" sz="1300">
                <a:solidFill>
                  <a:schemeClr val="lt1"/>
                </a:solidFill>
                <a:latin typeface="Montserrat SemiBold"/>
                <a:ea typeface="Montserrat SemiBold"/>
                <a:cs typeface="Montserrat SemiBold"/>
                <a:sym typeface="Montserrat SemiBold"/>
              </a:rPr>
              <a:t>Shagun Kala | </a:t>
            </a:r>
            <a:r>
              <a:rPr lang="en" sz="1300">
                <a:solidFill>
                  <a:srgbClr val="FFFFFF"/>
                </a:solidFill>
                <a:latin typeface="Montserrat SemiBold"/>
                <a:ea typeface="Montserrat SemiBold"/>
                <a:cs typeface="Montserrat SemiBold"/>
                <a:sym typeface="Montserrat SemiBold"/>
              </a:rPr>
              <a:t>Param Mehta | </a:t>
            </a:r>
            <a:r>
              <a:rPr lang="en" sz="1300">
                <a:solidFill>
                  <a:schemeClr val="lt1"/>
                </a:solidFill>
                <a:latin typeface="Montserrat SemiBold"/>
                <a:ea typeface="Montserrat SemiBold"/>
                <a:cs typeface="Montserrat SemiBold"/>
                <a:sym typeface="Montserrat SemiBold"/>
              </a:rPr>
              <a:t>Belinda Ong </a:t>
            </a:r>
            <a:endParaRPr sz="1300">
              <a:solidFill>
                <a:schemeClr val="lt1"/>
              </a:solidFill>
              <a:latin typeface="Montserrat SemiBold"/>
              <a:ea typeface="Montserrat SemiBold"/>
              <a:cs typeface="Montserrat SemiBold"/>
              <a:sym typeface="Montserrat SemiBold"/>
            </a:endParaRPr>
          </a:p>
          <a:p>
            <a:pPr indent="0" lvl="0" marL="0" rtl="0" algn="ctr">
              <a:spcBef>
                <a:spcPts val="400"/>
              </a:spcBef>
              <a:spcAft>
                <a:spcPts val="400"/>
              </a:spcAft>
              <a:buNone/>
            </a:pPr>
            <a:r>
              <a:rPr lang="en" sz="1300">
                <a:solidFill>
                  <a:srgbClr val="FFFFFF"/>
                </a:solidFill>
                <a:latin typeface="Montserrat SemiBold"/>
                <a:ea typeface="Montserrat SemiBold"/>
                <a:cs typeface="Montserrat SemiBold"/>
                <a:sym typeface="Montserrat SemiBold"/>
              </a:rPr>
              <a:t>Shnal Shad | </a:t>
            </a:r>
            <a:r>
              <a:rPr lang="en" sz="1300">
                <a:solidFill>
                  <a:schemeClr val="lt1"/>
                </a:solidFill>
                <a:latin typeface="Montserrat SemiBold"/>
                <a:ea typeface="Montserrat SemiBold"/>
                <a:cs typeface="Montserrat SemiBold"/>
                <a:sym typeface="Montserrat SemiBold"/>
              </a:rPr>
              <a:t>Laila Zaidi</a:t>
            </a:r>
            <a:endParaRPr sz="1300">
              <a:solidFill>
                <a:srgbClr val="FFFFFF"/>
              </a:solidFill>
              <a:latin typeface="Montserrat SemiBold"/>
              <a:ea typeface="Montserrat SemiBold"/>
              <a:cs typeface="Montserrat SemiBold"/>
              <a:sym typeface="Montserrat SemiBold"/>
            </a:endParaRPr>
          </a:p>
        </p:txBody>
      </p:sp>
      <p:sp>
        <p:nvSpPr>
          <p:cNvPr id="319" name="Google Shape;319;p27"/>
          <p:cNvSpPr txBox="1"/>
          <p:nvPr/>
        </p:nvSpPr>
        <p:spPr>
          <a:xfrm>
            <a:off x="1627500" y="1988900"/>
            <a:ext cx="5889000" cy="3738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3200">
                <a:solidFill>
                  <a:srgbClr val="FFFFFF"/>
                </a:solidFill>
                <a:latin typeface="Montserrat"/>
                <a:ea typeface="Montserrat"/>
                <a:cs typeface="Montserrat"/>
                <a:sym typeface="Montserrat"/>
              </a:rPr>
              <a:t>Automated Data Pipeline: Job Recommender Engine</a:t>
            </a:r>
            <a:endParaRPr b="1" sz="3200">
              <a:solidFill>
                <a:srgbClr val="FFFFFF"/>
              </a:solidFill>
              <a:latin typeface="Montserrat"/>
              <a:ea typeface="Montserrat"/>
              <a:cs typeface="Montserrat"/>
              <a:sym typeface="Montserrat"/>
            </a:endParaRPr>
          </a:p>
        </p:txBody>
      </p:sp>
      <p:sp>
        <p:nvSpPr>
          <p:cNvPr id="320" name="Google Shape;320;p27"/>
          <p:cNvSpPr txBox="1"/>
          <p:nvPr/>
        </p:nvSpPr>
        <p:spPr>
          <a:xfrm>
            <a:off x="2479200" y="1746038"/>
            <a:ext cx="4185600" cy="373800"/>
          </a:xfrm>
          <a:prstGeom prst="rect">
            <a:avLst/>
          </a:prstGeom>
          <a:noFill/>
          <a:ln>
            <a:noFill/>
          </a:ln>
        </p:spPr>
        <p:txBody>
          <a:bodyPr anchorCtr="0" anchor="t" bIns="0" lIns="0" spcFirstLastPara="1" rIns="0" wrap="square" tIns="0">
            <a:noAutofit/>
          </a:bodyPr>
          <a:lstStyle/>
          <a:p>
            <a:pPr indent="0" lvl="0" marL="0" rtl="0" algn="ctr">
              <a:spcBef>
                <a:spcPts val="400"/>
              </a:spcBef>
              <a:spcAft>
                <a:spcPts val="400"/>
              </a:spcAft>
              <a:buNone/>
            </a:pPr>
            <a:r>
              <a:rPr lang="en" sz="1300">
                <a:solidFill>
                  <a:srgbClr val="FFFFFF"/>
                </a:solidFill>
                <a:latin typeface="Montserrat SemiBold"/>
                <a:ea typeface="Montserrat SemiBold"/>
                <a:cs typeface="Montserrat SemiBold"/>
                <a:sym typeface="Montserrat SemiBold"/>
              </a:rPr>
              <a:t>M S D S  6 9 7 | S P R I N G  2 0 2 4 | G R O U P  1 6</a:t>
            </a:r>
            <a:endParaRPr sz="1300">
              <a:solidFill>
                <a:srgbClr val="FFFFFF"/>
              </a:solidFill>
              <a:latin typeface="Montserrat SemiBold"/>
              <a:ea typeface="Montserrat SemiBold"/>
              <a:cs typeface="Montserrat SemiBold"/>
              <a:sym typeface="Montserrat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4" name="Shape 324"/>
        <p:cNvGrpSpPr/>
        <p:nvPr/>
      </p:nvGrpSpPr>
      <p:grpSpPr>
        <a:xfrm>
          <a:off x="0" y="0"/>
          <a:ext cx="0" cy="0"/>
          <a:chOff x="0" y="0"/>
          <a:chExt cx="0" cy="0"/>
        </a:xfrm>
      </p:grpSpPr>
      <p:sp>
        <p:nvSpPr>
          <p:cNvPr id="325" name="Google Shape;325;p28"/>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28"/>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Generating the recommendations</a:t>
            </a:r>
            <a:endParaRPr b="1" baseline="30000" sz="1700">
              <a:solidFill>
                <a:schemeClr val="lt1"/>
              </a:solidFill>
              <a:latin typeface="Montserrat"/>
              <a:ea typeface="Montserrat"/>
              <a:cs typeface="Montserrat"/>
              <a:sym typeface="Montserrat"/>
            </a:endParaRPr>
          </a:p>
        </p:txBody>
      </p:sp>
      <p:pic>
        <p:nvPicPr>
          <p:cNvPr id="327" name="Google Shape;327;p28"/>
          <p:cNvPicPr preferRelativeResize="0"/>
          <p:nvPr/>
        </p:nvPicPr>
        <p:blipFill rotWithShape="1">
          <a:blip r:embed="rId3">
            <a:alphaModFix/>
          </a:blip>
          <a:srcRect b="49347" l="19059" r="21695" t="36403"/>
          <a:stretch/>
        </p:blipFill>
        <p:spPr>
          <a:xfrm>
            <a:off x="4572000" y="0"/>
            <a:ext cx="4572001" cy="732899"/>
          </a:xfrm>
          <a:prstGeom prst="rect">
            <a:avLst/>
          </a:prstGeom>
          <a:noFill/>
          <a:ln>
            <a:noFill/>
          </a:ln>
        </p:spPr>
      </p:pic>
      <p:pic>
        <p:nvPicPr>
          <p:cNvPr id="328" name="Google Shape;328;p28"/>
          <p:cNvPicPr preferRelativeResize="0"/>
          <p:nvPr/>
        </p:nvPicPr>
        <p:blipFill>
          <a:blip r:embed="rId4">
            <a:alphaModFix/>
          </a:blip>
          <a:stretch>
            <a:fillRect/>
          </a:stretch>
        </p:blipFill>
        <p:spPr>
          <a:xfrm>
            <a:off x="225575" y="938399"/>
            <a:ext cx="8434177" cy="3889274"/>
          </a:xfrm>
          <a:prstGeom prst="rect">
            <a:avLst/>
          </a:prstGeom>
          <a:noFill/>
          <a:ln>
            <a:noFill/>
          </a:ln>
        </p:spPr>
      </p:pic>
      <p:sp>
        <p:nvSpPr>
          <p:cNvPr id="329" name="Google Shape;329;p28"/>
          <p:cNvSpPr/>
          <p:nvPr/>
        </p:nvSpPr>
        <p:spPr>
          <a:xfrm>
            <a:off x="1314175" y="2806850"/>
            <a:ext cx="1714500" cy="3627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0" name="Google Shape;330;p28"/>
          <p:cNvSpPr/>
          <p:nvPr/>
        </p:nvSpPr>
        <p:spPr>
          <a:xfrm>
            <a:off x="1314175" y="3737550"/>
            <a:ext cx="1714500" cy="3627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1" name="Google Shape;331;p28"/>
          <p:cNvSpPr/>
          <p:nvPr/>
        </p:nvSpPr>
        <p:spPr>
          <a:xfrm>
            <a:off x="3266800" y="2774150"/>
            <a:ext cx="3940800" cy="13587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rPr>
              <a:t>T</a:t>
            </a:r>
            <a:r>
              <a:rPr b="1" lang="en">
                <a:solidFill>
                  <a:schemeClr val="accent1"/>
                </a:solidFill>
              </a:rPr>
              <a:t>o determine the closest jobs to display</a:t>
            </a:r>
            <a:endParaRPr b="1">
              <a:solidFill>
                <a:schemeClr val="accent1"/>
              </a:solidFill>
            </a:endParaRPr>
          </a:p>
          <a:p>
            <a:pPr indent="-317500" lvl="0" marL="457200" rtl="0" algn="l">
              <a:spcBef>
                <a:spcPts val="0"/>
              </a:spcBef>
              <a:spcAft>
                <a:spcPts val="0"/>
              </a:spcAft>
              <a:buClr>
                <a:schemeClr val="accent1"/>
              </a:buClr>
              <a:buSzPts val="1400"/>
              <a:buChar char="●"/>
            </a:pPr>
            <a:r>
              <a:rPr b="1" lang="en">
                <a:solidFill>
                  <a:schemeClr val="accent1"/>
                </a:solidFill>
              </a:rPr>
              <a:t>Use the embeddings key</a:t>
            </a:r>
            <a:endParaRPr b="1">
              <a:solidFill>
                <a:schemeClr val="accent1"/>
              </a:solidFill>
            </a:endParaRPr>
          </a:p>
          <a:p>
            <a:pPr indent="-317500" lvl="0" marL="457200" rtl="0" algn="l">
              <a:spcBef>
                <a:spcPts val="0"/>
              </a:spcBef>
              <a:spcAft>
                <a:spcPts val="0"/>
              </a:spcAft>
              <a:buClr>
                <a:schemeClr val="accent1"/>
              </a:buClr>
              <a:buSzPts val="1400"/>
              <a:buChar char="●"/>
            </a:pPr>
            <a:r>
              <a:rPr b="1" lang="en">
                <a:solidFill>
                  <a:schemeClr val="accent1"/>
                </a:solidFill>
              </a:rPr>
              <a:t>Filter on job title</a:t>
            </a:r>
            <a:endParaRPr b="1">
              <a:solidFill>
                <a:schemeClr val="accent1"/>
              </a:solidFill>
            </a:endParaRPr>
          </a:p>
          <a:p>
            <a:pPr indent="-317500" lvl="0" marL="457200" rtl="0" algn="l">
              <a:spcBef>
                <a:spcPts val="0"/>
              </a:spcBef>
              <a:spcAft>
                <a:spcPts val="0"/>
              </a:spcAft>
              <a:buClr>
                <a:schemeClr val="accent1"/>
              </a:buClr>
              <a:buSzPts val="1400"/>
              <a:buChar char="●"/>
            </a:pPr>
            <a:r>
              <a:rPr b="1" lang="en">
                <a:solidFill>
                  <a:schemeClr val="accent1"/>
                </a:solidFill>
              </a:rPr>
              <a:t>Run cosine similarity </a:t>
            </a:r>
            <a:endParaRPr b="1">
              <a:solidFill>
                <a:schemeClr val="accent1"/>
              </a:solidFill>
            </a:endParaRPr>
          </a:p>
        </p:txBody>
      </p:sp>
      <p:cxnSp>
        <p:nvCxnSpPr>
          <p:cNvPr id="332" name="Google Shape;332;p28"/>
          <p:cNvCxnSpPr>
            <a:stCxn id="329" idx="3"/>
            <a:endCxn id="330" idx="3"/>
          </p:cNvCxnSpPr>
          <p:nvPr/>
        </p:nvCxnSpPr>
        <p:spPr>
          <a:xfrm>
            <a:off x="3028675" y="2988200"/>
            <a:ext cx="600" cy="930600"/>
          </a:xfrm>
          <a:prstGeom prst="bentConnector3">
            <a:avLst>
              <a:gd fmla="val 39687500" name="adj1"/>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6" name="Shape 336"/>
        <p:cNvGrpSpPr/>
        <p:nvPr/>
      </p:nvGrpSpPr>
      <p:grpSpPr>
        <a:xfrm>
          <a:off x="0" y="0"/>
          <a:ext cx="0" cy="0"/>
          <a:chOff x="0" y="0"/>
          <a:chExt cx="0" cy="0"/>
        </a:xfrm>
      </p:grpSpPr>
      <p:sp>
        <p:nvSpPr>
          <p:cNvPr id="337" name="Google Shape;337;p29"/>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29"/>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Usage of MongoDB </a:t>
            </a:r>
            <a:endParaRPr b="1" baseline="30000" sz="1700">
              <a:solidFill>
                <a:schemeClr val="lt1"/>
              </a:solidFill>
              <a:latin typeface="Montserrat"/>
              <a:ea typeface="Montserrat"/>
              <a:cs typeface="Montserrat"/>
              <a:sym typeface="Montserrat"/>
            </a:endParaRPr>
          </a:p>
        </p:txBody>
      </p:sp>
      <p:pic>
        <p:nvPicPr>
          <p:cNvPr id="339" name="Google Shape;339;p29"/>
          <p:cNvPicPr preferRelativeResize="0"/>
          <p:nvPr/>
        </p:nvPicPr>
        <p:blipFill rotWithShape="1">
          <a:blip r:embed="rId3">
            <a:alphaModFix/>
          </a:blip>
          <a:srcRect b="49347" l="19059" r="21695" t="36403"/>
          <a:stretch/>
        </p:blipFill>
        <p:spPr>
          <a:xfrm>
            <a:off x="4572000" y="0"/>
            <a:ext cx="4572001" cy="732899"/>
          </a:xfrm>
          <a:prstGeom prst="rect">
            <a:avLst/>
          </a:prstGeom>
          <a:noFill/>
          <a:ln>
            <a:noFill/>
          </a:ln>
        </p:spPr>
      </p:pic>
      <p:pic>
        <p:nvPicPr>
          <p:cNvPr id="340" name="Google Shape;340;p29"/>
          <p:cNvPicPr preferRelativeResize="0"/>
          <p:nvPr/>
        </p:nvPicPr>
        <p:blipFill>
          <a:blip r:embed="rId4">
            <a:alphaModFix/>
          </a:blip>
          <a:stretch>
            <a:fillRect/>
          </a:stretch>
        </p:blipFill>
        <p:spPr>
          <a:xfrm>
            <a:off x="152400" y="885305"/>
            <a:ext cx="8839204" cy="3888732"/>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pic>
        <p:nvPicPr>
          <p:cNvPr id="69" name="Google Shape;69;p15"/>
          <p:cNvPicPr preferRelativeResize="0"/>
          <p:nvPr/>
        </p:nvPicPr>
        <p:blipFill rotWithShape="1">
          <a:blip r:embed="rId3">
            <a:alphaModFix/>
          </a:blip>
          <a:srcRect b="49347" l="19059" r="21695" t="36403"/>
          <a:stretch/>
        </p:blipFill>
        <p:spPr>
          <a:xfrm>
            <a:off x="4572000" y="0"/>
            <a:ext cx="4572001" cy="732899"/>
          </a:xfrm>
          <a:prstGeom prst="rect">
            <a:avLst/>
          </a:prstGeom>
          <a:noFill/>
          <a:ln>
            <a:noFill/>
          </a:ln>
        </p:spPr>
      </p:pic>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u="sng"/>
              <a:t>What we are solving for</a:t>
            </a:r>
            <a:r>
              <a:rPr b="1" lang="en" u="sng"/>
              <a:t>:</a:t>
            </a:r>
            <a:r>
              <a:rPr lang="en"/>
              <a:t> </a:t>
            </a:r>
            <a:r>
              <a:rPr lang="en"/>
              <a:t>Job seekers have to spend a lot of time searching multiple job titles and reading through individual job descriptions to understand if it is a good fit.</a:t>
            </a:r>
            <a:endParaRPr/>
          </a:p>
          <a:p>
            <a:pPr indent="0" lvl="0" marL="0" rtl="0" algn="l">
              <a:spcBef>
                <a:spcPts val="1200"/>
              </a:spcBef>
              <a:spcAft>
                <a:spcPts val="0"/>
              </a:spcAft>
              <a:buNone/>
            </a:pPr>
            <a:r>
              <a:rPr b="1" lang="en" u="sng"/>
              <a:t>Solution:</a:t>
            </a:r>
            <a:r>
              <a:rPr lang="en"/>
              <a:t> Personalized Job Recommender for Data Scientists. </a:t>
            </a:r>
            <a:endParaRPr/>
          </a:p>
          <a:p>
            <a:pPr indent="-342900" lvl="0" marL="457200" rtl="0" algn="l">
              <a:spcBef>
                <a:spcPts val="1200"/>
              </a:spcBef>
              <a:spcAft>
                <a:spcPts val="0"/>
              </a:spcAft>
              <a:buSzPts val="1800"/>
              <a:buChar char="-"/>
            </a:pPr>
            <a:r>
              <a:rPr lang="en"/>
              <a:t>A</a:t>
            </a:r>
            <a:r>
              <a:rPr lang="en"/>
              <a:t>utomated data pipeline retrieves, processes, and stores daily job posts.</a:t>
            </a:r>
            <a:endParaRPr/>
          </a:p>
          <a:p>
            <a:pPr indent="-342900" lvl="0" marL="457200" rtl="0" algn="l">
              <a:spcBef>
                <a:spcPts val="0"/>
              </a:spcBef>
              <a:spcAft>
                <a:spcPts val="0"/>
              </a:spcAft>
              <a:buSzPts val="1800"/>
              <a:buChar char="-"/>
            </a:pPr>
            <a:r>
              <a:rPr lang="en"/>
              <a:t>User selects filters and submits resume.</a:t>
            </a:r>
            <a:endParaRPr/>
          </a:p>
          <a:p>
            <a:pPr indent="-342900" lvl="0" marL="457200" rtl="0" algn="l">
              <a:spcBef>
                <a:spcPts val="0"/>
              </a:spcBef>
              <a:spcAft>
                <a:spcPts val="0"/>
              </a:spcAft>
              <a:buSzPts val="1800"/>
              <a:buChar char="-"/>
            </a:pPr>
            <a:r>
              <a:rPr lang="en"/>
              <a:t>Resume is parsed, text is matched against job descriptions. </a:t>
            </a:r>
            <a:endParaRPr/>
          </a:p>
          <a:p>
            <a:pPr indent="-342900" lvl="0" marL="457200" rtl="0" algn="l">
              <a:spcBef>
                <a:spcPts val="0"/>
              </a:spcBef>
              <a:spcAft>
                <a:spcPts val="0"/>
              </a:spcAft>
              <a:buSzPts val="1800"/>
              <a:buChar char="-"/>
            </a:pPr>
            <a:r>
              <a:rPr lang="en"/>
              <a:t>Top three matches are displayed with LLM-based summaries of descriptions. </a:t>
            </a:r>
            <a:endParaRPr/>
          </a:p>
        </p:txBody>
      </p:sp>
      <p:sp>
        <p:nvSpPr>
          <p:cNvPr id="71" name="Google Shape;71;p15"/>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5"/>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Introduction</a:t>
            </a:r>
            <a:endParaRPr b="1" baseline="30000" sz="1700">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6"/>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User Interface via Streamlit </a:t>
            </a:r>
            <a:endParaRPr b="1" baseline="30000" sz="1700">
              <a:solidFill>
                <a:schemeClr val="lt1"/>
              </a:solidFill>
              <a:latin typeface="Montserrat"/>
              <a:ea typeface="Montserrat"/>
              <a:cs typeface="Montserrat"/>
              <a:sym typeface="Montserrat"/>
            </a:endParaRPr>
          </a:p>
        </p:txBody>
      </p:sp>
      <p:pic>
        <p:nvPicPr>
          <p:cNvPr id="79" name="Google Shape;79;p16"/>
          <p:cNvPicPr preferRelativeResize="0"/>
          <p:nvPr/>
        </p:nvPicPr>
        <p:blipFill rotWithShape="1">
          <a:blip r:embed="rId3">
            <a:alphaModFix/>
          </a:blip>
          <a:srcRect b="49347" l="19059" r="21695" t="36403"/>
          <a:stretch/>
        </p:blipFill>
        <p:spPr>
          <a:xfrm>
            <a:off x="4572000" y="0"/>
            <a:ext cx="4572001" cy="732899"/>
          </a:xfrm>
          <a:prstGeom prst="rect">
            <a:avLst/>
          </a:prstGeom>
          <a:noFill/>
          <a:ln>
            <a:noFill/>
          </a:ln>
        </p:spPr>
      </p:pic>
      <p:pic>
        <p:nvPicPr>
          <p:cNvPr id="80" name="Google Shape;80;p16"/>
          <p:cNvPicPr preferRelativeResize="0"/>
          <p:nvPr/>
        </p:nvPicPr>
        <p:blipFill>
          <a:blip r:embed="rId4">
            <a:alphaModFix/>
          </a:blip>
          <a:stretch>
            <a:fillRect/>
          </a:stretch>
        </p:blipFill>
        <p:spPr>
          <a:xfrm>
            <a:off x="883988" y="885305"/>
            <a:ext cx="7376026" cy="410579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7"/>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Overview of Data Pipeline</a:t>
            </a:r>
            <a:endParaRPr b="1" baseline="30000" sz="1700">
              <a:solidFill>
                <a:schemeClr val="lt1"/>
              </a:solidFill>
              <a:latin typeface="Montserrat"/>
              <a:ea typeface="Montserrat"/>
              <a:cs typeface="Montserrat"/>
              <a:sym typeface="Montserrat"/>
            </a:endParaRPr>
          </a:p>
        </p:txBody>
      </p:sp>
      <p:pic>
        <p:nvPicPr>
          <p:cNvPr id="87" name="Google Shape;87;p17"/>
          <p:cNvPicPr preferRelativeResize="0"/>
          <p:nvPr/>
        </p:nvPicPr>
        <p:blipFill rotWithShape="1">
          <a:blip r:embed="rId3">
            <a:alphaModFix/>
          </a:blip>
          <a:srcRect b="49347" l="19059" r="21695" t="36403"/>
          <a:stretch/>
        </p:blipFill>
        <p:spPr>
          <a:xfrm>
            <a:off x="4572000" y="0"/>
            <a:ext cx="4572001" cy="732899"/>
          </a:xfrm>
          <a:prstGeom prst="rect">
            <a:avLst/>
          </a:prstGeom>
          <a:noFill/>
          <a:ln>
            <a:noFill/>
          </a:ln>
        </p:spPr>
      </p:pic>
      <p:sp>
        <p:nvSpPr>
          <p:cNvPr id="88" name="Google Shape;88;p17"/>
          <p:cNvSpPr/>
          <p:nvPr/>
        </p:nvSpPr>
        <p:spPr>
          <a:xfrm>
            <a:off x="573175" y="3175569"/>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9" name="Google Shape;89;p17"/>
          <p:cNvSpPr/>
          <p:nvPr/>
        </p:nvSpPr>
        <p:spPr>
          <a:xfrm>
            <a:off x="2866819" y="1447166"/>
            <a:ext cx="1231500" cy="123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0" name="Google Shape;90;p17"/>
          <p:cNvSpPr/>
          <p:nvPr/>
        </p:nvSpPr>
        <p:spPr>
          <a:xfrm>
            <a:off x="5008063" y="1447166"/>
            <a:ext cx="1231500" cy="123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1" name="Google Shape;91;p17"/>
          <p:cNvSpPr/>
          <p:nvPr/>
        </p:nvSpPr>
        <p:spPr>
          <a:xfrm>
            <a:off x="573175" y="1447166"/>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2" name="Google Shape;92;p17"/>
          <p:cNvSpPr/>
          <p:nvPr/>
        </p:nvSpPr>
        <p:spPr>
          <a:xfrm>
            <a:off x="7454108" y="3175569"/>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3" name="Google Shape;93;p17"/>
          <p:cNvSpPr/>
          <p:nvPr/>
        </p:nvSpPr>
        <p:spPr>
          <a:xfrm>
            <a:off x="5008063" y="3175569"/>
            <a:ext cx="1231500" cy="123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94" name="Google Shape;94;p17"/>
          <p:cNvCxnSpPr>
            <a:stCxn id="91" idx="3"/>
            <a:endCxn id="89" idx="2"/>
          </p:cNvCxnSpPr>
          <p:nvPr/>
        </p:nvCxnSpPr>
        <p:spPr>
          <a:xfrm>
            <a:off x="1804675" y="2062916"/>
            <a:ext cx="1062000" cy="0"/>
          </a:xfrm>
          <a:prstGeom prst="straightConnector1">
            <a:avLst/>
          </a:prstGeom>
          <a:noFill/>
          <a:ln cap="flat" cmpd="sng" w="19050">
            <a:solidFill>
              <a:schemeClr val="dk2"/>
            </a:solidFill>
            <a:prstDash val="solid"/>
            <a:round/>
            <a:headEnd len="med" w="med" type="none"/>
            <a:tailEnd len="med" w="med" type="stealth"/>
          </a:ln>
        </p:spPr>
      </p:cxnSp>
      <p:cxnSp>
        <p:nvCxnSpPr>
          <p:cNvPr id="95" name="Google Shape;95;p17"/>
          <p:cNvCxnSpPr>
            <a:stCxn id="89" idx="6"/>
            <a:endCxn id="90" idx="2"/>
          </p:cNvCxnSpPr>
          <p:nvPr/>
        </p:nvCxnSpPr>
        <p:spPr>
          <a:xfrm>
            <a:off x="4098319" y="2062916"/>
            <a:ext cx="909600" cy="0"/>
          </a:xfrm>
          <a:prstGeom prst="straightConnector1">
            <a:avLst/>
          </a:prstGeom>
          <a:noFill/>
          <a:ln cap="flat" cmpd="sng" w="19050">
            <a:solidFill>
              <a:schemeClr val="dk2"/>
            </a:solidFill>
            <a:prstDash val="solid"/>
            <a:round/>
            <a:headEnd len="med" w="med" type="none"/>
            <a:tailEnd len="med" w="med" type="stealth"/>
          </a:ln>
        </p:spPr>
      </p:cxnSp>
      <p:cxnSp>
        <p:nvCxnSpPr>
          <p:cNvPr id="96" name="Google Shape;96;p17"/>
          <p:cNvCxnSpPr>
            <a:stCxn id="88" idx="3"/>
            <a:endCxn id="93" idx="2"/>
          </p:cNvCxnSpPr>
          <p:nvPr/>
        </p:nvCxnSpPr>
        <p:spPr>
          <a:xfrm>
            <a:off x="1804675" y="3791319"/>
            <a:ext cx="3203400" cy="0"/>
          </a:xfrm>
          <a:prstGeom prst="straightConnector1">
            <a:avLst/>
          </a:prstGeom>
          <a:noFill/>
          <a:ln cap="flat" cmpd="sng" w="19050">
            <a:solidFill>
              <a:schemeClr val="dk2"/>
            </a:solidFill>
            <a:prstDash val="solid"/>
            <a:round/>
            <a:headEnd len="med" w="med" type="none"/>
            <a:tailEnd len="med" w="med" type="stealth"/>
          </a:ln>
        </p:spPr>
      </p:cxnSp>
      <p:cxnSp>
        <p:nvCxnSpPr>
          <p:cNvPr id="97" name="Google Shape;97;p17"/>
          <p:cNvCxnSpPr>
            <a:stCxn id="93" idx="6"/>
            <a:endCxn id="92" idx="1"/>
          </p:cNvCxnSpPr>
          <p:nvPr/>
        </p:nvCxnSpPr>
        <p:spPr>
          <a:xfrm>
            <a:off x="6239563" y="3791319"/>
            <a:ext cx="1214400" cy="0"/>
          </a:xfrm>
          <a:prstGeom prst="straightConnector1">
            <a:avLst/>
          </a:prstGeom>
          <a:noFill/>
          <a:ln cap="flat" cmpd="sng" w="19050">
            <a:solidFill>
              <a:schemeClr val="dk2"/>
            </a:solidFill>
            <a:prstDash val="solid"/>
            <a:round/>
            <a:headEnd len="med" w="med" type="none"/>
            <a:tailEnd len="med" w="med" type="stealth"/>
          </a:ln>
        </p:spPr>
      </p:cxnSp>
      <p:pic>
        <p:nvPicPr>
          <p:cNvPr id="98" name="Google Shape;98;p17"/>
          <p:cNvPicPr preferRelativeResize="0"/>
          <p:nvPr/>
        </p:nvPicPr>
        <p:blipFill>
          <a:blip r:embed="rId4">
            <a:alphaModFix/>
          </a:blip>
          <a:stretch>
            <a:fillRect/>
          </a:stretch>
        </p:blipFill>
        <p:spPr>
          <a:xfrm>
            <a:off x="673150" y="1923835"/>
            <a:ext cx="1014000" cy="288043"/>
          </a:xfrm>
          <a:prstGeom prst="rect">
            <a:avLst/>
          </a:prstGeom>
          <a:noFill/>
          <a:ln>
            <a:noFill/>
          </a:ln>
        </p:spPr>
      </p:pic>
      <p:sp>
        <p:nvSpPr>
          <p:cNvPr id="99" name="Google Shape;99;p17"/>
          <p:cNvSpPr txBox="1"/>
          <p:nvPr/>
        </p:nvSpPr>
        <p:spPr>
          <a:xfrm>
            <a:off x="1287425" y="2063050"/>
            <a:ext cx="66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021577"/>
                </a:solidFill>
              </a:rPr>
              <a:t>API</a:t>
            </a:r>
            <a:endParaRPr b="1" sz="1200">
              <a:solidFill>
                <a:srgbClr val="021577"/>
              </a:solidFill>
            </a:endParaRPr>
          </a:p>
        </p:txBody>
      </p:sp>
      <p:pic>
        <p:nvPicPr>
          <p:cNvPr id="100" name="Google Shape;100;p17"/>
          <p:cNvPicPr preferRelativeResize="0"/>
          <p:nvPr/>
        </p:nvPicPr>
        <p:blipFill>
          <a:blip r:embed="rId5">
            <a:alphaModFix/>
          </a:blip>
          <a:stretch>
            <a:fillRect/>
          </a:stretch>
        </p:blipFill>
        <p:spPr>
          <a:xfrm>
            <a:off x="5125592" y="1918900"/>
            <a:ext cx="1068657" cy="288050"/>
          </a:xfrm>
          <a:prstGeom prst="rect">
            <a:avLst/>
          </a:prstGeom>
          <a:noFill/>
          <a:ln>
            <a:noFill/>
          </a:ln>
        </p:spPr>
      </p:pic>
      <p:pic>
        <p:nvPicPr>
          <p:cNvPr id="101" name="Google Shape;101;p17"/>
          <p:cNvPicPr preferRelativeResize="0"/>
          <p:nvPr/>
        </p:nvPicPr>
        <p:blipFill>
          <a:blip r:embed="rId6">
            <a:alphaModFix/>
          </a:blip>
          <a:stretch>
            <a:fillRect/>
          </a:stretch>
        </p:blipFill>
        <p:spPr>
          <a:xfrm>
            <a:off x="2914021" y="1838826"/>
            <a:ext cx="1136950" cy="484355"/>
          </a:xfrm>
          <a:prstGeom prst="rect">
            <a:avLst/>
          </a:prstGeom>
          <a:noFill/>
          <a:ln>
            <a:noFill/>
          </a:ln>
        </p:spPr>
      </p:pic>
      <p:pic>
        <p:nvPicPr>
          <p:cNvPr id="102" name="Google Shape;102;p17"/>
          <p:cNvPicPr preferRelativeResize="0"/>
          <p:nvPr/>
        </p:nvPicPr>
        <p:blipFill>
          <a:blip r:embed="rId7">
            <a:alphaModFix/>
          </a:blip>
          <a:stretch>
            <a:fillRect/>
          </a:stretch>
        </p:blipFill>
        <p:spPr>
          <a:xfrm>
            <a:off x="5079751" y="3457601"/>
            <a:ext cx="1062001" cy="621241"/>
          </a:xfrm>
          <a:prstGeom prst="rect">
            <a:avLst/>
          </a:prstGeom>
          <a:noFill/>
          <a:ln>
            <a:noFill/>
          </a:ln>
        </p:spPr>
      </p:pic>
      <p:pic>
        <p:nvPicPr>
          <p:cNvPr id="103" name="Google Shape;103;p17"/>
          <p:cNvPicPr preferRelativeResize="0"/>
          <p:nvPr/>
        </p:nvPicPr>
        <p:blipFill>
          <a:blip r:embed="rId8">
            <a:alphaModFix/>
          </a:blip>
          <a:stretch>
            <a:fillRect/>
          </a:stretch>
        </p:blipFill>
        <p:spPr>
          <a:xfrm>
            <a:off x="1299446" y="3902331"/>
            <a:ext cx="345046" cy="345056"/>
          </a:xfrm>
          <a:prstGeom prst="rect">
            <a:avLst/>
          </a:prstGeom>
          <a:noFill/>
          <a:ln>
            <a:noFill/>
          </a:ln>
        </p:spPr>
      </p:pic>
      <p:pic>
        <p:nvPicPr>
          <p:cNvPr id="104" name="Google Shape;104;p17"/>
          <p:cNvPicPr preferRelativeResize="0"/>
          <p:nvPr/>
        </p:nvPicPr>
        <p:blipFill rotWithShape="1">
          <a:blip r:embed="rId9">
            <a:alphaModFix/>
          </a:blip>
          <a:srcRect b="17465" l="9138" r="9698" t="17387"/>
          <a:stretch/>
        </p:blipFill>
        <p:spPr>
          <a:xfrm>
            <a:off x="715800" y="3936408"/>
            <a:ext cx="345045" cy="276915"/>
          </a:xfrm>
          <a:prstGeom prst="rect">
            <a:avLst/>
          </a:prstGeom>
          <a:noFill/>
          <a:ln>
            <a:noFill/>
          </a:ln>
        </p:spPr>
      </p:pic>
      <p:pic>
        <p:nvPicPr>
          <p:cNvPr id="105" name="Google Shape;105;p17"/>
          <p:cNvPicPr preferRelativeResize="0"/>
          <p:nvPr/>
        </p:nvPicPr>
        <p:blipFill>
          <a:blip r:embed="rId10">
            <a:alphaModFix/>
          </a:blip>
          <a:stretch>
            <a:fillRect/>
          </a:stretch>
        </p:blipFill>
        <p:spPr>
          <a:xfrm>
            <a:off x="1019650" y="3372338"/>
            <a:ext cx="345050" cy="345050"/>
          </a:xfrm>
          <a:prstGeom prst="rect">
            <a:avLst/>
          </a:prstGeom>
          <a:noFill/>
          <a:ln>
            <a:noFill/>
          </a:ln>
        </p:spPr>
      </p:pic>
      <p:pic>
        <p:nvPicPr>
          <p:cNvPr id="106" name="Google Shape;106;p17"/>
          <p:cNvPicPr preferRelativeResize="0"/>
          <p:nvPr/>
        </p:nvPicPr>
        <p:blipFill>
          <a:blip r:embed="rId11">
            <a:alphaModFix/>
          </a:blip>
          <a:stretch>
            <a:fillRect/>
          </a:stretch>
        </p:blipFill>
        <p:spPr>
          <a:xfrm>
            <a:off x="7827684" y="3549150"/>
            <a:ext cx="484332" cy="484350"/>
          </a:xfrm>
          <a:prstGeom prst="rect">
            <a:avLst/>
          </a:prstGeom>
          <a:noFill/>
          <a:ln>
            <a:noFill/>
          </a:ln>
        </p:spPr>
      </p:pic>
      <p:pic>
        <p:nvPicPr>
          <p:cNvPr id="107" name="Google Shape;107;p17"/>
          <p:cNvPicPr preferRelativeResize="0"/>
          <p:nvPr/>
        </p:nvPicPr>
        <p:blipFill>
          <a:blip r:embed="rId12">
            <a:alphaModFix/>
          </a:blip>
          <a:stretch>
            <a:fillRect/>
          </a:stretch>
        </p:blipFill>
        <p:spPr>
          <a:xfrm>
            <a:off x="2030913" y="1621500"/>
            <a:ext cx="656855" cy="253750"/>
          </a:xfrm>
          <a:prstGeom prst="rect">
            <a:avLst/>
          </a:prstGeom>
          <a:noFill/>
          <a:ln>
            <a:noFill/>
          </a:ln>
        </p:spPr>
      </p:pic>
      <p:pic>
        <p:nvPicPr>
          <p:cNvPr id="108" name="Google Shape;108;p17"/>
          <p:cNvPicPr preferRelativeResize="0"/>
          <p:nvPr/>
        </p:nvPicPr>
        <p:blipFill>
          <a:blip r:embed="rId13">
            <a:alphaModFix/>
          </a:blip>
          <a:stretch>
            <a:fillRect/>
          </a:stretch>
        </p:blipFill>
        <p:spPr>
          <a:xfrm>
            <a:off x="2975579" y="3826398"/>
            <a:ext cx="1014000" cy="674237"/>
          </a:xfrm>
          <a:prstGeom prst="rect">
            <a:avLst/>
          </a:prstGeom>
          <a:noFill/>
          <a:ln>
            <a:noFill/>
          </a:ln>
        </p:spPr>
      </p:pic>
      <p:pic>
        <p:nvPicPr>
          <p:cNvPr id="109" name="Google Shape;109;p17"/>
          <p:cNvPicPr preferRelativeResize="0"/>
          <p:nvPr/>
        </p:nvPicPr>
        <p:blipFill>
          <a:blip r:embed="rId14">
            <a:alphaModFix/>
          </a:blip>
          <a:stretch>
            <a:fillRect/>
          </a:stretch>
        </p:blipFill>
        <p:spPr>
          <a:xfrm>
            <a:off x="4201100" y="1577838"/>
            <a:ext cx="656850" cy="341067"/>
          </a:xfrm>
          <a:prstGeom prst="rect">
            <a:avLst/>
          </a:prstGeom>
          <a:noFill/>
          <a:ln>
            <a:noFill/>
          </a:ln>
        </p:spPr>
      </p:pic>
      <p:cxnSp>
        <p:nvCxnSpPr>
          <p:cNvPr id="110" name="Google Shape;110;p17"/>
          <p:cNvCxnSpPr>
            <a:stCxn id="90" idx="4"/>
            <a:endCxn id="93" idx="0"/>
          </p:cNvCxnSpPr>
          <p:nvPr/>
        </p:nvCxnSpPr>
        <p:spPr>
          <a:xfrm>
            <a:off x="5623813" y="2678666"/>
            <a:ext cx="0" cy="496800"/>
          </a:xfrm>
          <a:prstGeom prst="straightConnector1">
            <a:avLst/>
          </a:prstGeom>
          <a:noFill/>
          <a:ln cap="flat" cmpd="sng" w="19050">
            <a:solidFill>
              <a:schemeClr val="dk2"/>
            </a:solidFill>
            <a:prstDash val="solid"/>
            <a:round/>
            <a:headEnd len="med" w="med" type="none"/>
            <a:tailEnd len="med" w="med" type="stealth"/>
          </a:ln>
        </p:spPr>
      </p:cxnSp>
      <p:pic>
        <p:nvPicPr>
          <p:cNvPr id="111" name="Google Shape;111;p17"/>
          <p:cNvPicPr preferRelativeResize="0"/>
          <p:nvPr/>
        </p:nvPicPr>
        <p:blipFill>
          <a:blip r:embed="rId15">
            <a:alphaModFix/>
          </a:blip>
          <a:stretch>
            <a:fillRect/>
          </a:stretch>
        </p:blipFill>
        <p:spPr>
          <a:xfrm>
            <a:off x="6266913" y="3876975"/>
            <a:ext cx="1140950" cy="235342"/>
          </a:xfrm>
          <a:prstGeom prst="rect">
            <a:avLst/>
          </a:prstGeom>
          <a:noFill/>
          <a:ln>
            <a:noFill/>
          </a:ln>
        </p:spPr>
      </p:pic>
      <p:sp>
        <p:nvSpPr>
          <p:cNvPr id="112" name="Google Shape;112;p17"/>
          <p:cNvSpPr txBox="1"/>
          <p:nvPr/>
        </p:nvSpPr>
        <p:spPr>
          <a:xfrm>
            <a:off x="266350" y="4407075"/>
            <a:ext cx="1827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dk1"/>
                </a:solidFill>
              </a:rPr>
              <a:t>User Input: Resume, preferred location, and title</a:t>
            </a:r>
            <a:endParaRPr b="1" sz="1000">
              <a:solidFill>
                <a:schemeClr val="dk1"/>
              </a:solidFill>
            </a:endParaRPr>
          </a:p>
        </p:txBody>
      </p:sp>
      <p:sp>
        <p:nvSpPr>
          <p:cNvPr id="113" name="Google Shape;113;p17"/>
          <p:cNvSpPr txBox="1"/>
          <p:nvPr/>
        </p:nvSpPr>
        <p:spPr>
          <a:xfrm>
            <a:off x="7184300" y="4407075"/>
            <a:ext cx="17712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dk1"/>
                </a:solidFill>
              </a:rPr>
              <a:t>Job Recommendations</a:t>
            </a:r>
            <a:endParaRPr b="1" sz="10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8"/>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8"/>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Overview of Data Pipeline</a:t>
            </a:r>
            <a:endParaRPr b="1" baseline="30000" sz="1700">
              <a:solidFill>
                <a:schemeClr val="lt1"/>
              </a:solidFill>
              <a:latin typeface="Montserrat"/>
              <a:ea typeface="Montserrat"/>
              <a:cs typeface="Montserrat"/>
              <a:sym typeface="Montserrat"/>
            </a:endParaRPr>
          </a:p>
        </p:txBody>
      </p:sp>
      <p:pic>
        <p:nvPicPr>
          <p:cNvPr id="120" name="Google Shape;120;p18"/>
          <p:cNvPicPr preferRelativeResize="0"/>
          <p:nvPr/>
        </p:nvPicPr>
        <p:blipFill rotWithShape="1">
          <a:blip r:embed="rId3">
            <a:alphaModFix/>
          </a:blip>
          <a:srcRect b="49347" l="19059" r="21695" t="36403"/>
          <a:stretch/>
        </p:blipFill>
        <p:spPr>
          <a:xfrm>
            <a:off x="4572000" y="0"/>
            <a:ext cx="4572001" cy="732899"/>
          </a:xfrm>
          <a:prstGeom prst="rect">
            <a:avLst/>
          </a:prstGeom>
          <a:noFill/>
          <a:ln>
            <a:noFill/>
          </a:ln>
        </p:spPr>
      </p:pic>
      <p:sp>
        <p:nvSpPr>
          <p:cNvPr id="121" name="Google Shape;121;p18"/>
          <p:cNvSpPr/>
          <p:nvPr/>
        </p:nvSpPr>
        <p:spPr>
          <a:xfrm>
            <a:off x="573175" y="3175569"/>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 name="Google Shape;122;p18"/>
          <p:cNvSpPr/>
          <p:nvPr/>
        </p:nvSpPr>
        <p:spPr>
          <a:xfrm>
            <a:off x="2866819" y="1447166"/>
            <a:ext cx="1231500" cy="1231500"/>
          </a:xfrm>
          <a:prstGeom prst="ellipse">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 name="Google Shape;123;p18"/>
          <p:cNvSpPr/>
          <p:nvPr/>
        </p:nvSpPr>
        <p:spPr>
          <a:xfrm>
            <a:off x="5008063" y="1447166"/>
            <a:ext cx="1231500" cy="123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 name="Google Shape;124;p18"/>
          <p:cNvSpPr/>
          <p:nvPr/>
        </p:nvSpPr>
        <p:spPr>
          <a:xfrm>
            <a:off x="573175" y="1447166"/>
            <a:ext cx="1231500" cy="1231500"/>
          </a:xfrm>
          <a:prstGeom prst="rect">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 name="Google Shape;125;p18"/>
          <p:cNvSpPr/>
          <p:nvPr/>
        </p:nvSpPr>
        <p:spPr>
          <a:xfrm>
            <a:off x="7454108" y="3175569"/>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 name="Google Shape;126;p18"/>
          <p:cNvSpPr/>
          <p:nvPr/>
        </p:nvSpPr>
        <p:spPr>
          <a:xfrm>
            <a:off x="5008063" y="3175569"/>
            <a:ext cx="1231500" cy="123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27" name="Google Shape;127;p18"/>
          <p:cNvCxnSpPr>
            <a:stCxn id="124" idx="3"/>
            <a:endCxn id="122" idx="2"/>
          </p:cNvCxnSpPr>
          <p:nvPr/>
        </p:nvCxnSpPr>
        <p:spPr>
          <a:xfrm>
            <a:off x="1804675" y="2062916"/>
            <a:ext cx="1062000" cy="0"/>
          </a:xfrm>
          <a:prstGeom prst="straightConnector1">
            <a:avLst/>
          </a:prstGeom>
          <a:noFill/>
          <a:ln cap="flat" cmpd="sng" w="19050">
            <a:solidFill>
              <a:schemeClr val="accent1"/>
            </a:solidFill>
            <a:prstDash val="solid"/>
            <a:round/>
            <a:headEnd len="med" w="med" type="none"/>
            <a:tailEnd len="med" w="med" type="stealth"/>
          </a:ln>
        </p:spPr>
      </p:cxnSp>
      <p:cxnSp>
        <p:nvCxnSpPr>
          <p:cNvPr id="128" name="Google Shape;128;p18"/>
          <p:cNvCxnSpPr>
            <a:stCxn id="122" idx="6"/>
            <a:endCxn id="123" idx="2"/>
          </p:cNvCxnSpPr>
          <p:nvPr/>
        </p:nvCxnSpPr>
        <p:spPr>
          <a:xfrm>
            <a:off x="4098319" y="2062916"/>
            <a:ext cx="909600" cy="0"/>
          </a:xfrm>
          <a:prstGeom prst="straightConnector1">
            <a:avLst/>
          </a:prstGeom>
          <a:noFill/>
          <a:ln cap="flat" cmpd="sng" w="19050">
            <a:solidFill>
              <a:schemeClr val="accent1"/>
            </a:solidFill>
            <a:prstDash val="solid"/>
            <a:round/>
            <a:headEnd len="med" w="med" type="none"/>
            <a:tailEnd len="med" w="med" type="stealth"/>
          </a:ln>
        </p:spPr>
      </p:cxnSp>
      <p:cxnSp>
        <p:nvCxnSpPr>
          <p:cNvPr id="129" name="Google Shape;129;p18"/>
          <p:cNvCxnSpPr>
            <a:stCxn id="121" idx="3"/>
            <a:endCxn id="126" idx="2"/>
          </p:cNvCxnSpPr>
          <p:nvPr/>
        </p:nvCxnSpPr>
        <p:spPr>
          <a:xfrm>
            <a:off x="1804675" y="3791319"/>
            <a:ext cx="3203400" cy="0"/>
          </a:xfrm>
          <a:prstGeom prst="straightConnector1">
            <a:avLst/>
          </a:prstGeom>
          <a:noFill/>
          <a:ln cap="flat" cmpd="sng" w="19050">
            <a:solidFill>
              <a:schemeClr val="dk2"/>
            </a:solidFill>
            <a:prstDash val="solid"/>
            <a:round/>
            <a:headEnd len="med" w="med" type="none"/>
            <a:tailEnd len="med" w="med" type="stealth"/>
          </a:ln>
        </p:spPr>
      </p:cxnSp>
      <p:cxnSp>
        <p:nvCxnSpPr>
          <p:cNvPr id="130" name="Google Shape;130;p18"/>
          <p:cNvCxnSpPr>
            <a:stCxn id="126" idx="6"/>
            <a:endCxn id="125" idx="1"/>
          </p:cNvCxnSpPr>
          <p:nvPr/>
        </p:nvCxnSpPr>
        <p:spPr>
          <a:xfrm>
            <a:off x="6239563" y="3791319"/>
            <a:ext cx="1214400" cy="0"/>
          </a:xfrm>
          <a:prstGeom prst="straightConnector1">
            <a:avLst/>
          </a:prstGeom>
          <a:noFill/>
          <a:ln cap="flat" cmpd="sng" w="19050">
            <a:solidFill>
              <a:schemeClr val="dk2"/>
            </a:solidFill>
            <a:prstDash val="solid"/>
            <a:round/>
            <a:headEnd len="med" w="med" type="none"/>
            <a:tailEnd len="med" w="med" type="stealth"/>
          </a:ln>
        </p:spPr>
      </p:cxnSp>
      <p:pic>
        <p:nvPicPr>
          <p:cNvPr id="131" name="Google Shape;131;p18"/>
          <p:cNvPicPr preferRelativeResize="0"/>
          <p:nvPr/>
        </p:nvPicPr>
        <p:blipFill>
          <a:blip r:embed="rId4">
            <a:alphaModFix/>
          </a:blip>
          <a:stretch>
            <a:fillRect/>
          </a:stretch>
        </p:blipFill>
        <p:spPr>
          <a:xfrm>
            <a:off x="673150" y="1923835"/>
            <a:ext cx="1014000" cy="288043"/>
          </a:xfrm>
          <a:prstGeom prst="rect">
            <a:avLst/>
          </a:prstGeom>
          <a:noFill/>
          <a:ln>
            <a:noFill/>
          </a:ln>
        </p:spPr>
      </p:pic>
      <p:sp>
        <p:nvSpPr>
          <p:cNvPr id="132" name="Google Shape;132;p18"/>
          <p:cNvSpPr txBox="1"/>
          <p:nvPr/>
        </p:nvSpPr>
        <p:spPr>
          <a:xfrm>
            <a:off x="1287425" y="2063050"/>
            <a:ext cx="66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021577"/>
                </a:solidFill>
              </a:rPr>
              <a:t>API</a:t>
            </a:r>
            <a:endParaRPr b="1" sz="1200">
              <a:solidFill>
                <a:srgbClr val="021577"/>
              </a:solidFill>
            </a:endParaRPr>
          </a:p>
        </p:txBody>
      </p:sp>
      <p:pic>
        <p:nvPicPr>
          <p:cNvPr id="133" name="Google Shape;133;p18"/>
          <p:cNvPicPr preferRelativeResize="0"/>
          <p:nvPr/>
        </p:nvPicPr>
        <p:blipFill>
          <a:blip r:embed="rId5">
            <a:alphaModFix/>
          </a:blip>
          <a:stretch>
            <a:fillRect/>
          </a:stretch>
        </p:blipFill>
        <p:spPr>
          <a:xfrm>
            <a:off x="5125592" y="1918900"/>
            <a:ext cx="1068657" cy="288050"/>
          </a:xfrm>
          <a:prstGeom prst="rect">
            <a:avLst/>
          </a:prstGeom>
          <a:noFill/>
          <a:ln>
            <a:noFill/>
          </a:ln>
        </p:spPr>
      </p:pic>
      <p:pic>
        <p:nvPicPr>
          <p:cNvPr id="134" name="Google Shape;134;p18"/>
          <p:cNvPicPr preferRelativeResize="0"/>
          <p:nvPr/>
        </p:nvPicPr>
        <p:blipFill>
          <a:blip r:embed="rId6">
            <a:alphaModFix/>
          </a:blip>
          <a:stretch>
            <a:fillRect/>
          </a:stretch>
        </p:blipFill>
        <p:spPr>
          <a:xfrm>
            <a:off x="2914021" y="1838826"/>
            <a:ext cx="1136950" cy="484355"/>
          </a:xfrm>
          <a:prstGeom prst="rect">
            <a:avLst/>
          </a:prstGeom>
          <a:noFill/>
          <a:ln>
            <a:noFill/>
          </a:ln>
        </p:spPr>
      </p:pic>
      <p:pic>
        <p:nvPicPr>
          <p:cNvPr id="135" name="Google Shape;135;p18"/>
          <p:cNvPicPr preferRelativeResize="0"/>
          <p:nvPr/>
        </p:nvPicPr>
        <p:blipFill>
          <a:blip r:embed="rId7">
            <a:alphaModFix/>
          </a:blip>
          <a:stretch>
            <a:fillRect/>
          </a:stretch>
        </p:blipFill>
        <p:spPr>
          <a:xfrm>
            <a:off x="5079751" y="3457601"/>
            <a:ext cx="1062001" cy="621241"/>
          </a:xfrm>
          <a:prstGeom prst="rect">
            <a:avLst/>
          </a:prstGeom>
          <a:noFill/>
          <a:ln>
            <a:noFill/>
          </a:ln>
        </p:spPr>
      </p:pic>
      <p:pic>
        <p:nvPicPr>
          <p:cNvPr id="136" name="Google Shape;136;p18"/>
          <p:cNvPicPr preferRelativeResize="0"/>
          <p:nvPr/>
        </p:nvPicPr>
        <p:blipFill>
          <a:blip r:embed="rId8">
            <a:alphaModFix/>
          </a:blip>
          <a:stretch>
            <a:fillRect/>
          </a:stretch>
        </p:blipFill>
        <p:spPr>
          <a:xfrm>
            <a:off x="1299446" y="3902331"/>
            <a:ext cx="345046" cy="345056"/>
          </a:xfrm>
          <a:prstGeom prst="rect">
            <a:avLst/>
          </a:prstGeom>
          <a:noFill/>
          <a:ln>
            <a:noFill/>
          </a:ln>
        </p:spPr>
      </p:pic>
      <p:pic>
        <p:nvPicPr>
          <p:cNvPr id="137" name="Google Shape;137;p18"/>
          <p:cNvPicPr preferRelativeResize="0"/>
          <p:nvPr/>
        </p:nvPicPr>
        <p:blipFill rotWithShape="1">
          <a:blip r:embed="rId9">
            <a:alphaModFix/>
          </a:blip>
          <a:srcRect b="17465" l="9138" r="9698" t="17387"/>
          <a:stretch/>
        </p:blipFill>
        <p:spPr>
          <a:xfrm>
            <a:off x="715800" y="3936408"/>
            <a:ext cx="345045" cy="276915"/>
          </a:xfrm>
          <a:prstGeom prst="rect">
            <a:avLst/>
          </a:prstGeom>
          <a:noFill/>
          <a:ln>
            <a:noFill/>
          </a:ln>
        </p:spPr>
      </p:pic>
      <p:pic>
        <p:nvPicPr>
          <p:cNvPr id="138" name="Google Shape;138;p18"/>
          <p:cNvPicPr preferRelativeResize="0"/>
          <p:nvPr/>
        </p:nvPicPr>
        <p:blipFill>
          <a:blip r:embed="rId10">
            <a:alphaModFix/>
          </a:blip>
          <a:stretch>
            <a:fillRect/>
          </a:stretch>
        </p:blipFill>
        <p:spPr>
          <a:xfrm>
            <a:off x="1019650" y="3372338"/>
            <a:ext cx="345050" cy="345050"/>
          </a:xfrm>
          <a:prstGeom prst="rect">
            <a:avLst/>
          </a:prstGeom>
          <a:noFill/>
          <a:ln>
            <a:noFill/>
          </a:ln>
        </p:spPr>
      </p:pic>
      <p:pic>
        <p:nvPicPr>
          <p:cNvPr id="139" name="Google Shape;139;p18"/>
          <p:cNvPicPr preferRelativeResize="0"/>
          <p:nvPr/>
        </p:nvPicPr>
        <p:blipFill>
          <a:blip r:embed="rId11">
            <a:alphaModFix/>
          </a:blip>
          <a:stretch>
            <a:fillRect/>
          </a:stretch>
        </p:blipFill>
        <p:spPr>
          <a:xfrm>
            <a:off x="7827684" y="3549150"/>
            <a:ext cx="484332" cy="484350"/>
          </a:xfrm>
          <a:prstGeom prst="rect">
            <a:avLst/>
          </a:prstGeom>
          <a:noFill/>
          <a:ln>
            <a:noFill/>
          </a:ln>
        </p:spPr>
      </p:pic>
      <p:pic>
        <p:nvPicPr>
          <p:cNvPr id="140" name="Google Shape;140;p18"/>
          <p:cNvPicPr preferRelativeResize="0"/>
          <p:nvPr/>
        </p:nvPicPr>
        <p:blipFill>
          <a:blip r:embed="rId12">
            <a:alphaModFix/>
          </a:blip>
          <a:stretch>
            <a:fillRect/>
          </a:stretch>
        </p:blipFill>
        <p:spPr>
          <a:xfrm>
            <a:off x="2030913" y="1621500"/>
            <a:ext cx="656855" cy="253750"/>
          </a:xfrm>
          <a:prstGeom prst="rect">
            <a:avLst/>
          </a:prstGeom>
          <a:noFill/>
          <a:ln>
            <a:noFill/>
          </a:ln>
        </p:spPr>
      </p:pic>
      <p:pic>
        <p:nvPicPr>
          <p:cNvPr id="141" name="Google Shape;141;p18"/>
          <p:cNvPicPr preferRelativeResize="0"/>
          <p:nvPr/>
        </p:nvPicPr>
        <p:blipFill>
          <a:blip r:embed="rId13">
            <a:alphaModFix/>
          </a:blip>
          <a:stretch>
            <a:fillRect/>
          </a:stretch>
        </p:blipFill>
        <p:spPr>
          <a:xfrm>
            <a:off x="2975579" y="3826398"/>
            <a:ext cx="1014000" cy="674237"/>
          </a:xfrm>
          <a:prstGeom prst="rect">
            <a:avLst/>
          </a:prstGeom>
          <a:noFill/>
          <a:ln>
            <a:noFill/>
          </a:ln>
        </p:spPr>
      </p:pic>
      <p:pic>
        <p:nvPicPr>
          <p:cNvPr id="142" name="Google Shape;142;p18"/>
          <p:cNvPicPr preferRelativeResize="0"/>
          <p:nvPr/>
        </p:nvPicPr>
        <p:blipFill>
          <a:blip r:embed="rId14">
            <a:alphaModFix/>
          </a:blip>
          <a:stretch>
            <a:fillRect/>
          </a:stretch>
        </p:blipFill>
        <p:spPr>
          <a:xfrm>
            <a:off x="4201100" y="1577838"/>
            <a:ext cx="656850" cy="341067"/>
          </a:xfrm>
          <a:prstGeom prst="rect">
            <a:avLst/>
          </a:prstGeom>
          <a:noFill/>
          <a:ln>
            <a:noFill/>
          </a:ln>
        </p:spPr>
      </p:pic>
      <p:cxnSp>
        <p:nvCxnSpPr>
          <p:cNvPr id="143" name="Google Shape;143;p18"/>
          <p:cNvCxnSpPr>
            <a:stCxn id="123" idx="4"/>
            <a:endCxn id="126" idx="0"/>
          </p:cNvCxnSpPr>
          <p:nvPr/>
        </p:nvCxnSpPr>
        <p:spPr>
          <a:xfrm>
            <a:off x="5623813" y="2678666"/>
            <a:ext cx="0" cy="496800"/>
          </a:xfrm>
          <a:prstGeom prst="straightConnector1">
            <a:avLst/>
          </a:prstGeom>
          <a:noFill/>
          <a:ln cap="flat" cmpd="sng" w="19050">
            <a:solidFill>
              <a:schemeClr val="dk2"/>
            </a:solidFill>
            <a:prstDash val="solid"/>
            <a:round/>
            <a:headEnd len="med" w="med" type="none"/>
            <a:tailEnd len="med" w="med" type="stealth"/>
          </a:ln>
        </p:spPr>
      </p:cxnSp>
      <p:pic>
        <p:nvPicPr>
          <p:cNvPr id="144" name="Google Shape;144;p18"/>
          <p:cNvPicPr preferRelativeResize="0"/>
          <p:nvPr/>
        </p:nvPicPr>
        <p:blipFill>
          <a:blip r:embed="rId15">
            <a:alphaModFix/>
          </a:blip>
          <a:stretch>
            <a:fillRect/>
          </a:stretch>
        </p:blipFill>
        <p:spPr>
          <a:xfrm>
            <a:off x="6266913" y="3876975"/>
            <a:ext cx="1140950" cy="235342"/>
          </a:xfrm>
          <a:prstGeom prst="rect">
            <a:avLst/>
          </a:prstGeom>
          <a:noFill/>
          <a:ln>
            <a:noFill/>
          </a:ln>
        </p:spPr>
      </p:pic>
      <p:sp>
        <p:nvSpPr>
          <p:cNvPr id="145" name="Google Shape;145;p18"/>
          <p:cNvSpPr txBox="1"/>
          <p:nvPr/>
        </p:nvSpPr>
        <p:spPr>
          <a:xfrm>
            <a:off x="266350" y="4407075"/>
            <a:ext cx="1827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dk1"/>
                </a:solidFill>
              </a:rPr>
              <a:t>User Input: Resume, preferred location, and title</a:t>
            </a:r>
            <a:endParaRPr b="1" sz="1000">
              <a:solidFill>
                <a:schemeClr val="dk1"/>
              </a:solidFill>
            </a:endParaRPr>
          </a:p>
        </p:txBody>
      </p:sp>
      <p:sp>
        <p:nvSpPr>
          <p:cNvPr id="146" name="Google Shape;146;p18"/>
          <p:cNvSpPr txBox="1"/>
          <p:nvPr/>
        </p:nvSpPr>
        <p:spPr>
          <a:xfrm>
            <a:off x="7184300" y="4407075"/>
            <a:ext cx="17712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dk1"/>
                </a:solidFill>
              </a:rPr>
              <a:t>Job Recommendations</a:t>
            </a:r>
            <a:endParaRPr b="1" sz="1000">
              <a:solidFill>
                <a:schemeClr val="dk1"/>
              </a:solidFill>
            </a:endParaRPr>
          </a:p>
        </p:txBody>
      </p:sp>
      <p:sp>
        <p:nvSpPr>
          <p:cNvPr id="147" name="Google Shape;147;p18"/>
          <p:cNvSpPr/>
          <p:nvPr/>
        </p:nvSpPr>
        <p:spPr>
          <a:xfrm>
            <a:off x="1587650" y="847775"/>
            <a:ext cx="1673100" cy="484500"/>
          </a:xfrm>
          <a:prstGeom prst="roundRect">
            <a:avLst>
              <a:gd fmla="val 16667" name="adj"/>
            </a:avLst>
          </a:prstGeom>
          <a:solidFill>
            <a:srgbClr val="FFF2C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rPr>
              <a:t>Use Airflow to request job data from API in JSON format</a:t>
            </a:r>
            <a:endParaRPr b="1" sz="1000">
              <a:solidFill>
                <a:schemeClr val="dk1"/>
              </a:solidFill>
            </a:endParaRPr>
          </a:p>
        </p:txBody>
      </p:sp>
      <p:sp>
        <p:nvSpPr>
          <p:cNvPr id="148" name="Google Shape;148;p18"/>
          <p:cNvSpPr/>
          <p:nvPr/>
        </p:nvSpPr>
        <p:spPr>
          <a:xfrm>
            <a:off x="3428050" y="847788"/>
            <a:ext cx="1893900" cy="484500"/>
          </a:xfrm>
          <a:prstGeom prst="roundRect">
            <a:avLst>
              <a:gd fmla="val 16667" name="adj"/>
            </a:avLst>
          </a:prstGeom>
          <a:solidFill>
            <a:srgbClr val="FFF2C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rPr>
              <a:t>Run the whole airflow pipeline in Google Cloud</a:t>
            </a:r>
            <a:endParaRPr b="1" sz="1000">
              <a:solidFill>
                <a:schemeClr val="dk1"/>
              </a:solidFill>
            </a:endParaRPr>
          </a:p>
        </p:txBody>
      </p:sp>
      <p:sp>
        <p:nvSpPr>
          <p:cNvPr id="149" name="Google Shape;149;p18"/>
          <p:cNvSpPr/>
          <p:nvPr/>
        </p:nvSpPr>
        <p:spPr>
          <a:xfrm>
            <a:off x="2639500" y="2793550"/>
            <a:ext cx="1686000" cy="484500"/>
          </a:xfrm>
          <a:prstGeom prst="roundRect">
            <a:avLst>
              <a:gd fmla="val 16667" name="adj"/>
            </a:avLst>
          </a:prstGeom>
          <a:solidFill>
            <a:srgbClr val="FFF2C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rPr>
              <a:t>Upload the data into Google Cloud Storage</a:t>
            </a:r>
            <a:endParaRPr b="1" sz="10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9"/>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9"/>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Usage of Google Cloud Storage</a:t>
            </a:r>
            <a:endParaRPr b="1" baseline="30000" sz="1700">
              <a:solidFill>
                <a:schemeClr val="lt1"/>
              </a:solidFill>
              <a:latin typeface="Montserrat"/>
              <a:ea typeface="Montserrat"/>
              <a:cs typeface="Montserrat"/>
              <a:sym typeface="Montserrat"/>
            </a:endParaRPr>
          </a:p>
        </p:txBody>
      </p:sp>
      <p:pic>
        <p:nvPicPr>
          <p:cNvPr id="156" name="Google Shape;156;p19"/>
          <p:cNvPicPr preferRelativeResize="0"/>
          <p:nvPr/>
        </p:nvPicPr>
        <p:blipFill rotWithShape="1">
          <a:blip r:embed="rId3">
            <a:alphaModFix/>
          </a:blip>
          <a:srcRect b="49347" l="19059" r="21695" t="36403"/>
          <a:stretch/>
        </p:blipFill>
        <p:spPr>
          <a:xfrm>
            <a:off x="4572000" y="0"/>
            <a:ext cx="4572001" cy="732899"/>
          </a:xfrm>
          <a:prstGeom prst="rect">
            <a:avLst/>
          </a:prstGeom>
          <a:noFill/>
          <a:ln>
            <a:noFill/>
          </a:ln>
        </p:spPr>
      </p:pic>
      <p:pic>
        <p:nvPicPr>
          <p:cNvPr id="157" name="Google Shape;157;p19"/>
          <p:cNvPicPr preferRelativeResize="0"/>
          <p:nvPr/>
        </p:nvPicPr>
        <p:blipFill>
          <a:blip r:embed="rId4">
            <a:alphaModFix/>
          </a:blip>
          <a:stretch>
            <a:fillRect/>
          </a:stretch>
        </p:blipFill>
        <p:spPr>
          <a:xfrm>
            <a:off x="417911" y="1516951"/>
            <a:ext cx="6203264" cy="2607926"/>
          </a:xfrm>
          <a:prstGeom prst="rect">
            <a:avLst/>
          </a:prstGeom>
          <a:noFill/>
          <a:ln>
            <a:noFill/>
          </a:ln>
          <a:effectLst>
            <a:outerShdw blurRad="57150" rotWithShape="0" algn="bl" dir="5400000" dist="19050">
              <a:srgbClr val="000000">
                <a:alpha val="50000"/>
              </a:srgbClr>
            </a:outerShdw>
          </a:effectLst>
        </p:spPr>
      </p:pic>
      <p:pic>
        <p:nvPicPr>
          <p:cNvPr id="158" name="Google Shape;158;p19"/>
          <p:cNvPicPr preferRelativeResize="0"/>
          <p:nvPr/>
        </p:nvPicPr>
        <p:blipFill>
          <a:blip r:embed="rId5">
            <a:alphaModFix/>
          </a:blip>
          <a:stretch>
            <a:fillRect/>
          </a:stretch>
        </p:blipFill>
        <p:spPr>
          <a:xfrm>
            <a:off x="2901075" y="2673276"/>
            <a:ext cx="5975025" cy="2109351"/>
          </a:xfrm>
          <a:prstGeom prst="rect">
            <a:avLst/>
          </a:prstGeom>
          <a:noFill/>
          <a:ln cap="flat" cmpd="sng" w="19050">
            <a:solidFill>
              <a:schemeClr val="accent1"/>
            </a:solidFill>
            <a:prstDash val="solid"/>
            <a:round/>
            <a:headEnd len="sm" w="sm" type="none"/>
            <a:tailEnd len="sm" w="sm" type="none"/>
          </a:ln>
          <a:effectLst>
            <a:outerShdw blurRad="57150" rotWithShape="0" algn="bl" dir="5400000" dist="19050">
              <a:srgbClr val="000000">
                <a:alpha val="50000"/>
              </a:srgbClr>
            </a:outerShdw>
          </a:effectLst>
        </p:spPr>
      </p:pic>
      <p:pic>
        <p:nvPicPr>
          <p:cNvPr id="159" name="Google Shape;159;p19"/>
          <p:cNvPicPr preferRelativeResize="0"/>
          <p:nvPr/>
        </p:nvPicPr>
        <p:blipFill>
          <a:blip r:embed="rId6">
            <a:alphaModFix/>
          </a:blip>
          <a:stretch>
            <a:fillRect/>
          </a:stretch>
        </p:blipFill>
        <p:spPr>
          <a:xfrm>
            <a:off x="296984" y="913813"/>
            <a:ext cx="1136950" cy="484355"/>
          </a:xfrm>
          <a:prstGeom prst="rect">
            <a:avLst/>
          </a:prstGeom>
          <a:noFill/>
          <a:ln>
            <a:noFill/>
          </a:ln>
        </p:spPr>
      </p:pic>
      <p:cxnSp>
        <p:nvCxnSpPr>
          <p:cNvPr id="160" name="Google Shape;160;p19"/>
          <p:cNvCxnSpPr>
            <a:stCxn id="158" idx="1"/>
            <a:endCxn id="161" idx="3"/>
          </p:cNvCxnSpPr>
          <p:nvPr/>
        </p:nvCxnSpPr>
        <p:spPr>
          <a:xfrm rot="10800000">
            <a:off x="1333275" y="3609751"/>
            <a:ext cx="1567800" cy="118200"/>
          </a:xfrm>
          <a:prstGeom prst="bentConnector3">
            <a:avLst>
              <a:gd fmla="val 49995" name="adj1"/>
            </a:avLst>
          </a:prstGeom>
          <a:noFill/>
          <a:ln cap="flat" cmpd="sng" w="19050">
            <a:solidFill>
              <a:schemeClr val="accent1"/>
            </a:solidFill>
            <a:prstDash val="solid"/>
            <a:round/>
            <a:headEnd len="med" w="med" type="none"/>
            <a:tailEnd len="med" w="med" type="none"/>
          </a:ln>
        </p:spPr>
      </p:cxnSp>
      <p:sp>
        <p:nvSpPr>
          <p:cNvPr id="161" name="Google Shape;161;p19"/>
          <p:cNvSpPr/>
          <p:nvPr/>
        </p:nvSpPr>
        <p:spPr>
          <a:xfrm>
            <a:off x="710625" y="3536950"/>
            <a:ext cx="622800" cy="1458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2" name="Google Shape;162;p19"/>
          <p:cNvSpPr/>
          <p:nvPr/>
        </p:nvSpPr>
        <p:spPr>
          <a:xfrm>
            <a:off x="5143500" y="1011725"/>
            <a:ext cx="3590700" cy="1358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chemeClr val="accent1"/>
                </a:solidFill>
              </a:rPr>
              <a:t>Airflow will submit a request to the Rapid API every day and stores the JSON files in a new folder by date, then by job title </a:t>
            </a:r>
            <a:endParaRPr b="1" sz="1500">
              <a:solidFill>
                <a:schemeClr val="accen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0"/>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0"/>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Overview of Data Pipeline</a:t>
            </a:r>
            <a:endParaRPr b="1" baseline="30000" sz="1700">
              <a:solidFill>
                <a:schemeClr val="lt1"/>
              </a:solidFill>
              <a:latin typeface="Montserrat"/>
              <a:ea typeface="Montserrat"/>
              <a:cs typeface="Montserrat"/>
              <a:sym typeface="Montserrat"/>
            </a:endParaRPr>
          </a:p>
        </p:txBody>
      </p:sp>
      <p:pic>
        <p:nvPicPr>
          <p:cNvPr id="169" name="Google Shape;169;p20"/>
          <p:cNvPicPr preferRelativeResize="0"/>
          <p:nvPr/>
        </p:nvPicPr>
        <p:blipFill rotWithShape="1">
          <a:blip r:embed="rId3">
            <a:alphaModFix/>
          </a:blip>
          <a:srcRect b="49347" l="19059" r="21695" t="36403"/>
          <a:stretch/>
        </p:blipFill>
        <p:spPr>
          <a:xfrm>
            <a:off x="4572000" y="0"/>
            <a:ext cx="4572001" cy="732899"/>
          </a:xfrm>
          <a:prstGeom prst="rect">
            <a:avLst/>
          </a:prstGeom>
          <a:noFill/>
          <a:ln>
            <a:noFill/>
          </a:ln>
        </p:spPr>
      </p:pic>
      <p:sp>
        <p:nvSpPr>
          <p:cNvPr id="170" name="Google Shape;170;p20"/>
          <p:cNvSpPr/>
          <p:nvPr/>
        </p:nvSpPr>
        <p:spPr>
          <a:xfrm>
            <a:off x="573175" y="3175569"/>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1" name="Google Shape;171;p20"/>
          <p:cNvSpPr/>
          <p:nvPr/>
        </p:nvSpPr>
        <p:spPr>
          <a:xfrm>
            <a:off x="2866819" y="1447166"/>
            <a:ext cx="1231500" cy="1231500"/>
          </a:xfrm>
          <a:prstGeom prst="ellipse">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2" name="Google Shape;172;p20"/>
          <p:cNvSpPr/>
          <p:nvPr/>
        </p:nvSpPr>
        <p:spPr>
          <a:xfrm>
            <a:off x="5008063" y="1447166"/>
            <a:ext cx="1231500" cy="1231500"/>
          </a:xfrm>
          <a:prstGeom prst="ellipse">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3" name="Google Shape;173;p20"/>
          <p:cNvSpPr/>
          <p:nvPr/>
        </p:nvSpPr>
        <p:spPr>
          <a:xfrm>
            <a:off x="573175" y="1447166"/>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4" name="Google Shape;174;p20"/>
          <p:cNvSpPr/>
          <p:nvPr/>
        </p:nvSpPr>
        <p:spPr>
          <a:xfrm>
            <a:off x="7454108" y="3175569"/>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 name="Google Shape;175;p20"/>
          <p:cNvSpPr/>
          <p:nvPr/>
        </p:nvSpPr>
        <p:spPr>
          <a:xfrm>
            <a:off x="5008063" y="3175569"/>
            <a:ext cx="1231500" cy="123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76" name="Google Shape;176;p20"/>
          <p:cNvCxnSpPr>
            <a:stCxn id="173" idx="3"/>
            <a:endCxn id="171" idx="2"/>
          </p:cNvCxnSpPr>
          <p:nvPr/>
        </p:nvCxnSpPr>
        <p:spPr>
          <a:xfrm>
            <a:off x="1804675" y="2062916"/>
            <a:ext cx="1062000" cy="0"/>
          </a:xfrm>
          <a:prstGeom prst="straightConnector1">
            <a:avLst/>
          </a:prstGeom>
          <a:noFill/>
          <a:ln cap="flat" cmpd="sng" w="19050">
            <a:solidFill>
              <a:schemeClr val="dk2"/>
            </a:solidFill>
            <a:prstDash val="solid"/>
            <a:round/>
            <a:headEnd len="med" w="med" type="none"/>
            <a:tailEnd len="med" w="med" type="stealth"/>
          </a:ln>
        </p:spPr>
      </p:cxnSp>
      <p:cxnSp>
        <p:nvCxnSpPr>
          <p:cNvPr id="177" name="Google Shape;177;p20"/>
          <p:cNvCxnSpPr>
            <a:stCxn id="171" idx="6"/>
            <a:endCxn id="172" idx="2"/>
          </p:cNvCxnSpPr>
          <p:nvPr/>
        </p:nvCxnSpPr>
        <p:spPr>
          <a:xfrm>
            <a:off x="4098319" y="2062916"/>
            <a:ext cx="909600" cy="0"/>
          </a:xfrm>
          <a:prstGeom prst="straightConnector1">
            <a:avLst/>
          </a:prstGeom>
          <a:noFill/>
          <a:ln cap="flat" cmpd="sng" w="19050">
            <a:solidFill>
              <a:schemeClr val="dk2"/>
            </a:solidFill>
            <a:prstDash val="solid"/>
            <a:round/>
            <a:headEnd len="med" w="med" type="none"/>
            <a:tailEnd len="med" w="med" type="stealth"/>
          </a:ln>
        </p:spPr>
      </p:cxnSp>
      <p:cxnSp>
        <p:nvCxnSpPr>
          <p:cNvPr id="178" name="Google Shape;178;p20"/>
          <p:cNvCxnSpPr>
            <a:stCxn id="170" idx="3"/>
            <a:endCxn id="175" idx="2"/>
          </p:cNvCxnSpPr>
          <p:nvPr/>
        </p:nvCxnSpPr>
        <p:spPr>
          <a:xfrm>
            <a:off x="1804675" y="3791319"/>
            <a:ext cx="3203400" cy="0"/>
          </a:xfrm>
          <a:prstGeom prst="straightConnector1">
            <a:avLst/>
          </a:prstGeom>
          <a:noFill/>
          <a:ln cap="flat" cmpd="sng" w="19050">
            <a:solidFill>
              <a:schemeClr val="dk2"/>
            </a:solidFill>
            <a:prstDash val="solid"/>
            <a:round/>
            <a:headEnd len="med" w="med" type="none"/>
            <a:tailEnd len="med" w="med" type="stealth"/>
          </a:ln>
        </p:spPr>
      </p:cxnSp>
      <p:cxnSp>
        <p:nvCxnSpPr>
          <p:cNvPr id="179" name="Google Shape;179;p20"/>
          <p:cNvCxnSpPr>
            <a:stCxn id="175" idx="6"/>
            <a:endCxn id="174" idx="1"/>
          </p:cNvCxnSpPr>
          <p:nvPr/>
        </p:nvCxnSpPr>
        <p:spPr>
          <a:xfrm>
            <a:off x="6239563" y="3791319"/>
            <a:ext cx="1214400" cy="0"/>
          </a:xfrm>
          <a:prstGeom prst="straightConnector1">
            <a:avLst/>
          </a:prstGeom>
          <a:noFill/>
          <a:ln cap="flat" cmpd="sng" w="19050">
            <a:solidFill>
              <a:schemeClr val="dk2"/>
            </a:solidFill>
            <a:prstDash val="solid"/>
            <a:round/>
            <a:headEnd len="med" w="med" type="none"/>
            <a:tailEnd len="med" w="med" type="stealth"/>
          </a:ln>
        </p:spPr>
      </p:cxnSp>
      <p:pic>
        <p:nvPicPr>
          <p:cNvPr id="180" name="Google Shape;180;p20"/>
          <p:cNvPicPr preferRelativeResize="0"/>
          <p:nvPr/>
        </p:nvPicPr>
        <p:blipFill>
          <a:blip r:embed="rId4">
            <a:alphaModFix/>
          </a:blip>
          <a:stretch>
            <a:fillRect/>
          </a:stretch>
        </p:blipFill>
        <p:spPr>
          <a:xfrm>
            <a:off x="673150" y="1923835"/>
            <a:ext cx="1014000" cy="288043"/>
          </a:xfrm>
          <a:prstGeom prst="rect">
            <a:avLst/>
          </a:prstGeom>
          <a:noFill/>
          <a:ln>
            <a:noFill/>
          </a:ln>
        </p:spPr>
      </p:pic>
      <p:sp>
        <p:nvSpPr>
          <p:cNvPr id="181" name="Google Shape;181;p20"/>
          <p:cNvSpPr txBox="1"/>
          <p:nvPr/>
        </p:nvSpPr>
        <p:spPr>
          <a:xfrm>
            <a:off x="1287425" y="2063050"/>
            <a:ext cx="66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021577"/>
                </a:solidFill>
              </a:rPr>
              <a:t>API</a:t>
            </a:r>
            <a:endParaRPr b="1" sz="1200">
              <a:solidFill>
                <a:srgbClr val="021577"/>
              </a:solidFill>
            </a:endParaRPr>
          </a:p>
        </p:txBody>
      </p:sp>
      <p:pic>
        <p:nvPicPr>
          <p:cNvPr id="182" name="Google Shape;182;p20"/>
          <p:cNvPicPr preferRelativeResize="0"/>
          <p:nvPr/>
        </p:nvPicPr>
        <p:blipFill>
          <a:blip r:embed="rId5">
            <a:alphaModFix/>
          </a:blip>
          <a:stretch>
            <a:fillRect/>
          </a:stretch>
        </p:blipFill>
        <p:spPr>
          <a:xfrm>
            <a:off x="5125592" y="1918900"/>
            <a:ext cx="1068657" cy="288050"/>
          </a:xfrm>
          <a:prstGeom prst="rect">
            <a:avLst/>
          </a:prstGeom>
          <a:noFill/>
          <a:ln>
            <a:noFill/>
          </a:ln>
        </p:spPr>
      </p:pic>
      <p:pic>
        <p:nvPicPr>
          <p:cNvPr id="183" name="Google Shape;183;p20"/>
          <p:cNvPicPr preferRelativeResize="0"/>
          <p:nvPr/>
        </p:nvPicPr>
        <p:blipFill>
          <a:blip r:embed="rId6">
            <a:alphaModFix/>
          </a:blip>
          <a:stretch>
            <a:fillRect/>
          </a:stretch>
        </p:blipFill>
        <p:spPr>
          <a:xfrm>
            <a:off x="2914021" y="1838826"/>
            <a:ext cx="1136950" cy="484355"/>
          </a:xfrm>
          <a:prstGeom prst="rect">
            <a:avLst/>
          </a:prstGeom>
          <a:noFill/>
          <a:ln>
            <a:noFill/>
          </a:ln>
        </p:spPr>
      </p:pic>
      <p:pic>
        <p:nvPicPr>
          <p:cNvPr id="184" name="Google Shape;184;p20"/>
          <p:cNvPicPr preferRelativeResize="0"/>
          <p:nvPr/>
        </p:nvPicPr>
        <p:blipFill>
          <a:blip r:embed="rId7">
            <a:alphaModFix/>
          </a:blip>
          <a:stretch>
            <a:fillRect/>
          </a:stretch>
        </p:blipFill>
        <p:spPr>
          <a:xfrm>
            <a:off x="5079751" y="3457601"/>
            <a:ext cx="1062001" cy="621241"/>
          </a:xfrm>
          <a:prstGeom prst="rect">
            <a:avLst/>
          </a:prstGeom>
          <a:noFill/>
          <a:ln>
            <a:noFill/>
          </a:ln>
        </p:spPr>
      </p:pic>
      <p:pic>
        <p:nvPicPr>
          <p:cNvPr id="185" name="Google Shape;185;p20"/>
          <p:cNvPicPr preferRelativeResize="0"/>
          <p:nvPr/>
        </p:nvPicPr>
        <p:blipFill>
          <a:blip r:embed="rId8">
            <a:alphaModFix/>
          </a:blip>
          <a:stretch>
            <a:fillRect/>
          </a:stretch>
        </p:blipFill>
        <p:spPr>
          <a:xfrm>
            <a:off x="1299446" y="3902331"/>
            <a:ext cx="345046" cy="345056"/>
          </a:xfrm>
          <a:prstGeom prst="rect">
            <a:avLst/>
          </a:prstGeom>
          <a:noFill/>
          <a:ln>
            <a:noFill/>
          </a:ln>
        </p:spPr>
      </p:pic>
      <p:pic>
        <p:nvPicPr>
          <p:cNvPr id="186" name="Google Shape;186;p20"/>
          <p:cNvPicPr preferRelativeResize="0"/>
          <p:nvPr/>
        </p:nvPicPr>
        <p:blipFill rotWithShape="1">
          <a:blip r:embed="rId9">
            <a:alphaModFix/>
          </a:blip>
          <a:srcRect b="17465" l="9138" r="9698" t="17387"/>
          <a:stretch/>
        </p:blipFill>
        <p:spPr>
          <a:xfrm>
            <a:off x="715800" y="3936408"/>
            <a:ext cx="345045" cy="276915"/>
          </a:xfrm>
          <a:prstGeom prst="rect">
            <a:avLst/>
          </a:prstGeom>
          <a:noFill/>
          <a:ln>
            <a:noFill/>
          </a:ln>
        </p:spPr>
      </p:pic>
      <p:pic>
        <p:nvPicPr>
          <p:cNvPr id="187" name="Google Shape;187;p20"/>
          <p:cNvPicPr preferRelativeResize="0"/>
          <p:nvPr/>
        </p:nvPicPr>
        <p:blipFill>
          <a:blip r:embed="rId10">
            <a:alphaModFix/>
          </a:blip>
          <a:stretch>
            <a:fillRect/>
          </a:stretch>
        </p:blipFill>
        <p:spPr>
          <a:xfrm>
            <a:off x="1019650" y="3372338"/>
            <a:ext cx="345050" cy="345050"/>
          </a:xfrm>
          <a:prstGeom prst="rect">
            <a:avLst/>
          </a:prstGeom>
          <a:noFill/>
          <a:ln>
            <a:noFill/>
          </a:ln>
        </p:spPr>
      </p:pic>
      <p:pic>
        <p:nvPicPr>
          <p:cNvPr id="188" name="Google Shape;188;p20"/>
          <p:cNvPicPr preferRelativeResize="0"/>
          <p:nvPr/>
        </p:nvPicPr>
        <p:blipFill>
          <a:blip r:embed="rId11">
            <a:alphaModFix/>
          </a:blip>
          <a:stretch>
            <a:fillRect/>
          </a:stretch>
        </p:blipFill>
        <p:spPr>
          <a:xfrm>
            <a:off x="7827684" y="3549150"/>
            <a:ext cx="484332" cy="484350"/>
          </a:xfrm>
          <a:prstGeom prst="rect">
            <a:avLst/>
          </a:prstGeom>
          <a:noFill/>
          <a:ln>
            <a:noFill/>
          </a:ln>
        </p:spPr>
      </p:pic>
      <p:pic>
        <p:nvPicPr>
          <p:cNvPr id="189" name="Google Shape;189;p20"/>
          <p:cNvPicPr preferRelativeResize="0"/>
          <p:nvPr/>
        </p:nvPicPr>
        <p:blipFill>
          <a:blip r:embed="rId12">
            <a:alphaModFix/>
          </a:blip>
          <a:stretch>
            <a:fillRect/>
          </a:stretch>
        </p:blipFill>
        <p:spPr>
          <a:xfrm>
            <a:off x="2030913" y="1621500"/>
            <a:ext cx="656855" cy="253750"/>
          </a:xfrm>
          <a:prstGeom prst="rect">
            <a:avLst/>
          </a:prstGeom>
          <a:noFill/>
          <a:ln>
            <a:noFill/>
          </a:ln>
        </p:spPr>
      </p:pic>
      <p:pic>
        <p:nvPicPr>
          <p:cNvPr id="190" name="Google Shape;190;p20"/>
          <p:cNvPicPr preferRelativeResize="0"/>
          <p:nvPr/>
        </p:nvPicPr>
        <p:blipFill>
          <a:blip r:embed="rId13">
            <a:alphaModFix/>
          </a:blip>
          <a:stretch>
            <a:fillRect/>
          </a:stretch>
        </p:blipFill>
        <p:spPr>
          <a:xfrm>
            <a:off x="2975579" y="3826398"/>
            <a:ext cx="1014000" cy="674237"/>
          </a:xfrm>
          <a:prstGeom prst="rect">
            <a:avLst/>
          </a:prstGeom>
          <a:noFill/>
          <a:ln>
            <a:noFill/>
          </a:ln>
        </p:spPr>
      </p:pic>
      <p:pic>
        <p:nvPicPr>
          <p:cNvPr id="191" name="Google Shape;191;p20"/>
          <p:cNvPicPr preferRelativeResize="0"/>
          <p:nvPr/>
        </p:nvPicPr>
        <p:blipFill>
          <a:blip r:embed="rId14">
            <a:alphaModFix/>
          </a:blip>
          <a:stretch>
            <a:fillRect/>
          </a:stretch>
        </p:blipFill>
        <p:spPr>
          <a:xfrm>
            <a:off x="4201100" y="1577838"/>
            <a:ext cx="656850" cy="341067"/>
          </a:xfrm>
          <a:prstGeom prst="rect">
            <a:avLst/>
          </a:prstGeom>
          <a:noFill/>
          <a:ln>
            <a:noFill/>
          </a:ln>
        </p:spPr>
      </p:pic>
      <p:cxnSp>
        <p:nvCxnSpPr>
          <p:cNvPr id="192" name="Google Shape;192;p20"/>
          <p:cNvCxnSpPr>
            <a:stCxn id="172" idx="4"/>
            <a:endCxn id="175" idx="0"/>
          </p:cNvCxnSpPr>
          <p:nvPr/>
        </p:nvCxnSpPr>
        <p:spPr>
          <a:xfrm>
            <a:off x="5623813" y="2678666"/>
            <a:ext cx="0" cy="496800"/>
          </a:xfrm>
          <a:prstGeom prst="straightConnector1">
            <a:avLst/>
          </a:prstGeom>
          <a:noFill/>
          <a:ln cap="flat" cmpd="sng" w="19050">
            <a:solidFill>
              <a:schemeClr val="dk2"/>
            </a:solidFill>
            <a:prstDash val="solid"/>
            <a:round/>
            <a:headEnd len="med" w="med" type="none"/>
            <a:tailEnd len="med" w="med" type="stealth"/>
          </a:ln>
        </p:spPr>
      </p:cxnSp>
      <p:pic>
        <p:nvPicPr>
          <p:cNvPr id="193" name="Google Shape;193;p20"/>
          <p:cNvPicPr preferRelativeResize="0"/>
          <p:nvPr/>
        </p:nvPicPr>
        <p:blipFill>
          <a:blip r:embed="rId15">
            <a:alphaModFix/>
          </a:blip>
          <a:stretch>
            <a:fillRect/>
          </a:stretch>
        </p:blipFill>
        <p:spPr>
          <a:xfrm>
            <a:off x="6266913" y="3876975"/>
            <a:ext cx="1140950" cy="235342"/>
          </a:xfrm>
          <a:prstGeom prst="rect">
            <a:avLst/>
          </a:prstGeom>
          <a:noFill/>
          <a:ln>
            <a:noFill/>
          </a:ln>
        </p:spPr>
      </p:pic>
      <p:sp>
        <p:nvSpPr>
          <p:cNvPr id="194" name="Google Shape;194;p20"/>
          <p:cNvSpPr txBox="1"/>
          <p:nvPr/>
        </p:nvSpPr>
        <p:spPr>
          <a:xfrm>
            <a:off x="266350" y="4407075"/>
            <a:ext cx="1827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dk1"/>
                </a:solidFill>
              </a:rPr>
              <a:t>User Input: Resume, preferred location, and title</a:t>
            </a:r>
            <a:endParaRPr b="1" sz="1000">
              <a:solidFill>
                <a:schemeClr val="dk1"/>
              </a:solidFill>
            </a:endParaRPr>
          </a:p>
        </p:txBody>
      </p:sp>
      <p:sp>
        <p:nvSpPr>
          <p:cNvPr id="195" name="Google Shape;195;p20"/>
          <p:cNvSpPr txBox="1"/>
          <p:nvPr/>
        </p:nvSpPr>
        <p:spPr>
          <a:xfrm>
            <a:off x="7184300" y="4407075"/>
            <a:ext cx="17712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dk1"/>
                </a:solidFill>
              </a:rPr>
              <a:t>Job Recommendations</a:t>
            </a:r>
            <a:endParaRPr b="1" sz="1000">
              <a:solidFill>
                <a:schemeClr val="dk1"/>
              </a:solidFill>
            </a:endParaRPr>
          </a:p>
        </p:txBody>
      </p:sp>
      <p:sp>
        <p:nvSpPr>
          <p:cNvPr id="196" name="Google Shape;196;p20"/>
          <p:cNvSpPr/>
          <p:nvPr/>
        </p:nvSpPr>
        <p:spPr>
          <a:xfrm>
            <a:off x="1985875" y="2815000"/>
            <a:ext cx="2993400" cy="484500"/>
          </a:xfrm>
          <a:prstGeom prst="roundRect">
            <a:avLst>
              <a:gd fmla="val 16667" name="adj"/>
            </a:avLst>
          </a:prstGeom>
          <a:solidFill>
            <a:srgbClr val="FFF2C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rPr>
              <a:t>Retrieve from GCS, clean using Spark, then store as collections in MongoDB</a:t>
            </a:r>
            <a:endParaRPr b="1" sz="1000">
              <a:solidFill>
                <a:schemeClr val="dk1"/>
              </a:solidFill>
            </a:endParaRPr>
          </a:p>
        </p:txBody>
      </p:sp>
      <p:sp>
        <p:nvSpPr>
          <p:cNvPr id="197" name="Google Shape;197;p20"/>
          <p:cNvSpPr/>
          <p:nvPr/>
        </p:nvSpPr>
        <p:spPr>
          <a:xfrm>
            <a:off x="4599725" y="936813"/>
            <a:ext cx="2120400" cy="437100"/>
          </a:xfrm>
          <a:prstGeom prst="roundRect">
            <a:avLst>
              <a:gd fmla="val 16667" name="adj"/>
            </a:avLst>
          </a:prstGeom>
          <a:solidFill>
            <a:srgbClr val="FFF2C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rPr>
              <a:t>Create a MongoDB Atlas cluster</a:t>
            </a:r>
            <a:endParaRPr b="1" sz="10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21"/>
          <p:cNvPicPr preferRelativeResize="0"/>
          <p:nvPr/>
        </p:nvPicPr>
        <p:blipFill>
          <a:blip r:embed="rId3">
            <a:alphaModFix/>
          </a:blip>
          <a:stretch>
            <a:fillRect/>
          </a:stretch>
        </p:blipFill>
        <p:spPr>
          <a:xfrm>
            <a:off x="296975" y="935350"/>
            <a:ext cx="7891973" cy="3541376"/>
          </a:xfrm>
          <a:prstGeom prst="rect">
            <a:avLst/>
          </a:prstGeom>
          <a:noFill/>
          <a:ln>
            <a:noFill/>
          </a:ln>
          <a:effectLst>
            <a:outerShdw blurRad="57150" rotWithShape="0" algn="bl" dir="5400000" dist="19050">
              <a:srgbClr val="000000">
                <a:alpha val="50000"/>
              </a:srgbClr>
            </a:outerShdw>
          </a:effectLst>
        </p:spPr>
      </p:pic>
      <p:sp>
        <p:nvSpPr>
          <p:cNvPr id="203" name="Google Shape;203;p21"/>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1"/>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Usage of MongoDB</a:t>
            </a:r>
            <a:endParaRPr b="1" baseline="30000" sz="1700">
              <a:solidFill>
                <a:schemeClr val="lt1"/>
              </a:solidFill>
              <a:latin typeface="Montserrat"/>
              <a:ea typeface="Montserrat"/>
              <a:cs typeface="Montserrat"/>
              <a:sym typeface="Montserrat"/>
            </a:endParaRPr>
          </a:p>
        </p:txBody>
      </p:sp>
      <p:pic>
        <p:nvPicPr>
          <p:cNvPr id="205" name="Google Shape;205;p21"/>
          <p:cNvPicPr preferRelativeResize="0"/>
          <p:nvPr/>
        </p:nvPicPr>
        <p:blipFill rotWithShape="1">
          <a:blip r:embed="rId4">
            <a:alphaModFix/>
          </a:blip>
          <a:srcRect b="49347" l="19059" r="21695" t="36403"/>
          <a:stretch/>
        </p:blipFill>
        <p:spPr>
          <a:xfrm>
            <a:off x="4572000" y="0"/>
            <a:ext cx="4572001" cy="732899"/>
          </a:xfrm>
          <a:prstGeom prst="rect">
            <a:avLst/>
          </a:prstGeom>
          <a:noFill/>
          <a:ln>
            <a:noFill/>
          </a:ln>
        </p:spPr>
      </p:pic>
      <p:pic>
        <p:nvPicPr>
          <p:cNvPr id="206" name="Google Shape;206;p21"/>
          <p:cNvPicPr preferRelativeResize="0"/>
          <p:nvPr/>
        </p:nvPicPr>
        <p:blipFill>
          <a:blip r:embed="rId5">
            <a:alphaModFix/>
          </a:blip>
          <a:stretch>
            <a:fillRect/>
          </a:stretch>
        </p:blipFill>
        <p:spPr>
          <a:xfrm>
            <a:off x="2774774" y="1861046"/>
            <a:ext cx="5789323" cy="3124500"/>
          </a:xfrm>
          <a:prstGeom prst="rect">
            <a:avLst/>
          </a:prstGeom>
          <a:noFill/>
          <a:ln cap="flat" cmpd="sng" w="19050">
            <a:solidFill>
              <a:schemeClr val="accent1"/>
            </a:solidFill>
            <a:prstDash val="solid"/>
            <a:round/>
            <a:headEnd len="sm" w="sm" type="none"/>
            <a:tailEnd len="sm" w="sm" type="none"/>
          </a:ln>
          <a:effectLst>
            <a:outerShdw blurRad="57150" rotWithShape="0" algn="bl" dir="5400000" dist="19050">
              <a:srgbClr val="000000">
                <a:alpha val="50000"/>
              </a:srgbClr>
            </a:outerShdw>
          </a:effectLst>
        </p:spPr>
      </p:pic>
      <p:cxnSp>
        <p:nvCxnSpPr>
          <p:cNvPr id="207" name="Google Shape;207;p21"/>
          <p:cNvCxnSpPr>
            <a:stCxn id="206" idx="1"/>
            <a:endCxn id="208" idx="3"/>
          </p:cNvCxnSpPr>
          <p:nvPr/>
        </p:nvCxnSpPr>
        <p:spPr>
          <a:xfrm rot="10800000">
            <a:off x="1689074" y="3295796"/>
            <a:ext cx="1085700" cy="127500"/>
          </a:xfrm>
          <a:prstGeom prst="bentConnector3">
            <a:avLst>
              <a:gd fmla="val 50002" name="adj1"/>
            </a:avLst>
          </a:prstGeom>
          <a:noFill/>
          <a:ln cap="flat" cmpd="sng" w="19050">
            <a:solidFill>
              <a:schemeClr val="accent1"/>
            </a:solidFill>
            <a:prstDash val="solid"/>
            <a:round/>
            <a:headEnd len="med" w="med" type="none"/>
            <a:tailEnd len="med" w="med" type="none"/>
          </a:ln>
        </p:spPr>
      </p:cxnSp>
      <p:sp>
        <p:nvSpPr>
          <p:cNvPr id="208" name="Google Shape;208;p21"/>
          <p:cNvSpPr/>
          <p:nvPr/>
        </p:nvSpPr>
        <p:spPr>
          <a:xfrm>
            <a:off x="1263325" y="3219450"/>
            <a:ext cx="425700" cy="1524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2"/>
          <p:cNvSpPr/>
          <p:nvPr/>
        </p:nvSpPr>
        <p:spPr>
          <a:xfrm>
            <a:off x="0" y="5"/>
            <a:ext cx="4572000" cy="732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2"/>
          <p:cNvSpPr txBox="1"/>
          <p:nvPr/>
        </p:nvSpPr>
        <p:spPr>
          <a:xfrm>
            <a:off x="296975" y="143255"/>
            <a:ext cx="4133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700">
                <a:solidFill>
                  <a:schemeClr val="lt1"/>
                </a:solidFill>
                <a:latin typeface="Montserrat"/>
                <a:ea typeface="Montserrat"/>
                <a:cs typeface="Montserrat"/>
                <a:sym typeface="Montserrat"/>
              </a:rPr>
              <a:t>Overview of Data Pipeline</a:t>
            </a:r>
            <a:endParaRPr b="1" baseline="30000" sz="1700">
              <a:solidFill>
                <a:schemeClr val="lt1"/>
              </a:solidFill>
              <a:latin typeface="Montserrat"/>
              <a:ea typeface="Montserrat"/>
              <a:cs typeface="Montserrat"/>
              <a:sym typeface="Montserrat"/>
            </a:endParaRPr>
          </a:p>
        </p:txBody>
      </p:sp>
      <p:pic>
        <p:nvPicPr>
          <p:cNvPr id="215" name="Google Shape;215;p22"/>
          <p:cNvPicPr preferRelativeResize="0"/>
          <p:nvPr/>
        </p:nvPicPr>
        <p:blipFill rotWithShape="1">
          <a:blip r:embed="rId3">
            <a:alphaModFix/>
          </a:blip>
          <a:srcRect b="49347" l="19059" r="21695" t="36403"/>
          <a:stretch/>
        </p:blipFill>
        <p:spPr>
          <a:xfrm>
            <a:off x="4572000" y="0"/>
            <a:ext cx="4572001" cy="732899"/>
          </a:xfrm>
          <a:prstGeom prst="rect">
            <a:avLst/>
          </a:prstGeom>
          <a:noFill/>
          <a:ln>
            <a:noFill/>
          </a:ln>
        </p:spPr>
      </p:pic>
      <p:sp>
        <p:nvSpPr>
          <p:cNvPr id="216" name="Google Shape;216;p22"/>
          <p:cNvSpPr/>
          <p:nvPr/>
        </p:nvSpPr>
        <p:spPr>
          <a:xfrm>
            <a:off x="573175" y="3175569"/>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7" name="Google Shape;217;p22"/>
          <p:cNvSpPr/>
          <p:nvPr/>
        </p:nvSpPr>
        <p:spPr>
          <a:xfrm>
            <a:off x="2866819" y="1447166"/>
            <a:ext cx="1231500" cy="123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8" name="Google Shape;218;p22"/>
          <p:cNvSpPr/>
          <p:nvPr/>
        </p:nvSpPr>
        <p:spPr>
          <a:xfrm>
            <a:off x="5008063" y="1447166"/>
            <a:ext cx="1231500" cy="1231500"/>
          </a:xfrm>
          <a:prstGeom prst="ellipse">
            <a:avLst/>
          </a:prstGeom>
          <a:solidFill>
            <a:srgbClr val="C9DA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9" name="Google Shape;219;p22"/>
          <p:cNvSpPr/>
          <p:nvPr/>
        </p:nvSpPr>
        <p:spPr>
          <a:xfrm>
            <a:off x="573175" y="1447166"/>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0" name="Google Shape;220;p22"/>
          <p:cNvSpPr/>
          <p:nvPr/>
        </p:nvSpPr>
        <p:spPr>
          <a:xfrm>
            <a:off x="7454108" y="3175569"/>
            <a:ext cx="1231500" cy="1231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1" name="Google Shape;221;p22"/>
          <p:cNvSpPr/>
          <p:nvPr/>
        </p:nvSpPr>
        <p:spPr>
          <a:xfrm>
            <a:off x="5008063" y="3175569"/>
            <a:ext cx="1231500" cy="123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222" name="Google Shape;222;p22"/>
          <p:cNvCxnSpPr>
            <a:stCxn id="219" idx="3"/>
            <a:endCxn id="217" idx="2"/>
          </p:cNvCxnSpPr>
          <p:nvPr/>
        </p:nvCxnSpPr>
        <p:spPr>
          <a:xfrm>
            <a:off x="1804675" y="2062916"/>
            <a:ext cx="1062000" cy="0"/>
          </a:xfrm>
          <a:prstGeom prst="straightConnector1">
            <a:avLst/>
          </a:prstGeom>
          <a:noFill/>
          <a:ln cap="flat" cmpd="sng" w="19050">
            <a:solidFill>
              <a:schemeClr val="dk2"/>
            </a:solidFill>
            <a:prstDash val="solid"/>
            <a:round/>
            <a:headEnd len="med" w="med" type="none"/>
            <a:tailEnd len="med" w="med" type="stealth"/>
          </a:ln>
        </p:spPr>
      </p:cxnSp>
      <p:cxnSp>
        <p:nvCxnSpPr>
          <p:cNvPr id="223" name="Google Shape;223;p22"/>
          <p:cNvCxnSpPr>
            <a:stCxn id="217" idx="6"/>
            <a:endCxn id="218" idx="2"/>
          </p:cNvCxnSpPr>
          <p:nvPr/>
        </p:nvCxnSpPr>
        <p:spPr>
          <a:xfrm>
            <a:off x="4098319" y="2062916"/>
            <a:ext cx="909600" cy="0"/>
          </a:xfrm>
          <a:prstGeom prst="straightConnector1">
            <a:avLst/>
          </a:prstGeom>
          <a:noFill/>
          <a:ln cap="flat" cmpd="sng" w="19050">
            <a:solidFill>
              <a:schemeClr val="dk2"/>
            </a:solidFill>
            <a:prstDash val="solid"/>
            <a:round/>
            <a:headEnd len="med" w="med" type="none"/>
            <a:tailEnd len="med" w="med" type="stealth"/>
          </a:ln>
        </p:spPr>
      </p:cxnSp>
      <p:cxnSp>
        <p:nvCxnSpPr>
          <p:cNvPr id="224" name="Google Shape;224;p22"/>
          <p:cNvCxnSpPr>
            <a:stCxn id="216" idx="3"/>
            <a:endCxn id="221" idx="2"/>
          </p:cNvCxnSpPr>
          <p:nvPr/>
        </p:nvCxnSpPr>
        <p:spPr>
          <a:xfrm>
            <a:off x="1804675" y="3791319"/>
            <a:ext cx="3203400" cy="0"/>
          </a:xfrm>
          <a:prstGeom prst="straightConnector1">
            <a:avLst/>
          </a:prstGeom>
          <a:noFill/>
          <a:ln cap="flat" cmpd="sng" w="19050">
            <a:solidFill>
              <a:schemeClr val="dk2"/>
            </a:solidFill>
            <a:prstDash val="solid"/>
            <a:round/>
            <a:headEnd len="med" w="med" type="none"/>
            <a:tailEnd len="med" w="med" type="stealth"/>
          </a:ln>
        </p:spPr>
      </p:cxnSp>
      <p:cxnSp>
        <p:nvCxnSpPr>
          <p:cNvPr id="225" name="Google Shape;225;p22"/>
          <p:cNvCxnSpPr>
            <a:stCxn id="221" idx="6"/>
            <a:endCxn id="220" idx="1"/>
          </p:cNvCxnSpPr>
          <p:nvPr/>
        </p:nvCxnSpPr>
        <p:spPr>
          <a:xfrm>
            <a:off x="6239563" y="3791319"/>
            <a:ext cx="1214400" cy="0"/>
          </a:xfrm>
          <a:prstGeom prst="straightConnector1">
            <a:avLst/>
          </a:prstGeom>
          <a:noFill/>
          <a:ln cap="flat" cmpd="sng" w="19050">
            <a:solidFill>
              <a:schemeClr val="dk2"/>
            </a:solidFill>
            <a:prstDash val="solid"/>
            <a:round/>
            <a:headEnd len="med" w="med" type="none"/>
            <a:tailEnd len="med" w="med" type="stealth"/>
          </a:ln>
        </p:spPr>
      </p:cxnSp>
      <p:pic>
        <p:nvPicPr>
          <p:cNvPr id="226" name="Google Shape;226;p22"/>
          <p:cNvPicPr preferRelativeResize="0"/>
          <p:nvPr/>
        </p:nvPicPr>
        <p:blipFill>
          <a:blip r:embed="rId4">
            <a:alphaModFix/>
          </a:blip>
          <a:stretch>
            <a:fillRect/>
          </a:stretch>
        </p:blipFill>
        <p:spPr>
          <a:xfrm>
            <a:off x="673150" y="1923835"/>
            <a:ext cx="1014000" cy="288043"/>
          </a:xfrm>
          <a:prstGeom prst="rect">
            <a:avLst/>
          </a:prstGeom>
          <a:noFill/>
          <a:ln>
            <a:noFill/>
          </a:ln>
        </p:spPr>
      </p:pic>
      <p:sp>
        <p:nvSpPr>
          <p:cNvPr id="227" name="Google Shape;227;p22"/>
          <p:cNvSpPr txBox="1"/>
          <p:nvPr/>
        </p:nvSpPr>
        <p:spPr>
          <a:xfrm>
            <a:off x="1287425" y="2063050"/>
            <a:ext cx="66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021577"/>
                </a:solidFill>
              </a:rPr>
              <a:t>API</a:t>
            </a:r>
            <a:endParaRPr b="1" sz="1200">
              <a:solidFill>
                <a:srgbClr val="021577"/>
              </a:solidFill>
            </a:endParaRPr>
          </a:p>
        </p:txBody>
      </p:sp>
      <p:pic>
        <p:nvPicPr>
          <p:cNvPr id="228" name="Google Shape;228;p22"/>
          <p:cNvPicPr preferRelativeResize="0"/>
          <p:nvPr/>
        </p:nvPicPr>
        <p:blipFill>
          <a:blip r:embed="rId5">
            <a:alphaModFix/>
          </a:blip>
          <a:stretch>
            <a:fillRect/>
          </a:stretch>
        </p:blipFill>
        <p:spPr>
          <a:xfrm>
            <a:off x="5125592" y="1918900"/>
            <a:ext cx="1068657" cy="288050"/>
          </a:xfrm>
          <a:prstGeom prst="rect">
            <a:avLst/>
          </a:prstGeom>
          <a:noFill/>
          <a:ln>
            <a:noFill/>
          </a:ln>
        </p:spPr>
      </p:pic>
      <p:pic>
        <p:nvPicPr>
          <p:cNvPr id="229" name="Google Shape;229;p22"/>
          <p:cNvPicPr preferRelativeResize="0"/>
          <p:nvPr/>
        </p:nvPicPr>
        <p:blipFill>
          <a:blip r:embed="rId6">
            <a:alphaModFix/>
          </a:blip>
          <a:stretch>
            <a:fillRect/>
          </a:stretch>
        </p:blipFill>
        <p:spPr>
          <a:xfrm>
            <a:off x="2914021" y="1838826"/>
            <a:ext cx="1136950" cy="484355"/>
          </a:xfrm>
          <a:prstGeom prst="rect">
            <a:avLst/>
          </a:prstGeom>
          <a:noFill/>
          <a:ln>
            <a:noFill/>
          </a:ln>
        </p:spPr>
      </p:pic>
      <p:pic>
        <p:nvPicPr>
          <p:cNvPr id="230" name="Google Shape;230;p22"/>
          <p:cNvPicPr preferRelativeResize="0"/>
          <p:nvPr/>
        </p:nvPicPr>
        <p:blipFill>
          <a:blip r:embed="rId7">
            <a:alphaModFix/>
          </a:blip>
          <a:stretch>
            <a:fillRect/>
          </a:stretch>
        </p:blipFill>
        <p:spPr>
          <a:xfrm>
            <a:off x="5079751" y="3457601"/>
            <a:ext cx="1062001" cy="621241"/>
          </a:xfrm>
          <a:prstGeom prst="rect">
            <a:avLst/>
          </a:prstGeom>
          <a:noFill/>
          <a:ln>
            <a:noFill/>
          </a:ln>
        </p:spPr>
      </p:pic>
      <p:pic>
        <p:nvPicPr>
          <p:cNvPr id="231" name="Google Shape;231;p22"/>
          <p:cNvPicPr preferRelativeResize="0"/>
          <p:nvPr/>
        </p:nvPicPr>
        <p:blipFill>
          <a:blip r:embed="rId8">
            <a:alphaModFix/>
          </a:blip>
          <a:stretch>
            <a:fillRect/>
          </a:stretch>
        </p:blipFill>
        <p:spPr>
          <a:xfrm>
            <a:off x="1299446" y="3902331"/>
            <a:ext cx="345046" cy="345056"/>
          </a:xfrm>
          <a:prstGeom prst="rect">
            <a:avLst/>
          </a:prstGeom>
          <a:noFill/>
          <a:ln>
            <a:noFill/>
          </a:ln>
        </p:spPr>
      </p:pic>
      <p:pic>
        <p:nvPicPr>
          <p:cNvPr id="232" name="Google Shape;232;p22"/>
          <p:cNvPicPr preferRelativeResize="0"/>
          <p:nvPr/>
        </p:nvPicPr>
        <p:blipFill rotWithShape="1">
          <a:blip r:embed="rId9">
            <a:alphaModFix/>
          </a:blip>
          <a:srcRect b="17465" l="9138" r="9698" t="17387"/>
          <a:stretch/>
        </p:blipFill>
        <p:spPr>
          <a:xfrm>
            <a:off x="715800" y="3936408"/>
            <a:ext cx="345045" cy="276915"/>
          </a:xfrm>
          <a:prstGeom prst="rect">
            <a:avLst/>
          </a:prstGeom>
          <a:noFill/>
          <a:ln>
            <a:noFill/>
          </a:ln>
        </p:spPr>
      </p:pic>
      <p:pic>
        <p:nvPicPr>
          <p:cNvPr id="233" name="Google Shape;233;p22"/>
          <p:cNvPicPr preferRelativeResize="0"/>
          <p:nvPr/>
        </p:nvPicPr>
        <p:blipFill>
          <a:blip r:embed="rId10">
            <a:alphaModFix/>
          </a:blip>
          <a:stretch>
            <a:fillRect/>
          </a:stretch>
        </p:blipFill>
        <p:spPr>
          <a:xfrm>
            <a:off x="1019650" y="3372338"/>
            <a:ext cx="345050" cy="345050"/>
          </a:xfrm>
          <a:prstGeom prst="rect">
            <a:avLst/>
          </a:prstGeom>
          <a:noFill/>
          <a:ln>
            <a:noFill/>
          </a:ln>
        </p:spPr>
      </p:pic>
      <p:pic>
        <p:nvPicPr>
          <p:cNvPr id="234" name="Google Shape;234;p22"/>
          <p:cNvPicPr preferRelativeResize="0"/>
          <p:nvPr/>
        </p:nvPicPr>
        <p:blipFill>
          <a:blip r:embed="rId11">
            <a:alphaModFix/>
          </a:blip>
          <a:stretch>
            <a:fillRect/>
          </a:stretch>
        </p:blipFill>
        <p:spPr>
          <a:xfrm>
            <a:off x="7827684" y="3549150"/>
            <a:ext cx="484332" cy="484350"/>
          </a:xfrm>
          <a:prstGeom prst="rect">
            <a:avLst/>
          </a:prstGeom>
          <a:noFill/>
          <a:ln>
            <a:noFill/>
          </a:ln>
        </p:spPr>
      </p:pic>
      <p:pic>
        <p:nvPicPr>
          <p:cNvPr id="235" name="Google Shape;235;p22"/>
          <p:cNvPicPr preferRelativeResize="0"/>
          <p:nvPr/>
        </p:nvPicPr>
        <p:blipFill>
          <a:blip r:embed="rId12">
            <a:alphaModFix/>
          </a:blip>
          <a:stretch>
            <a:fillRect/>
          </a:stretch>
        </p:blipFill>
        <p:spPr>
          <a:xfrm>
            <a:off x="2030913" y="1621500"/>
            <a:ext cx="656855" cy="253750"/>
          </a:xfrm>
          <a:prstGeom prst="rect">
            <a:avLst/>
          </a:prstGeom>
          <a:noFill/>
          <a:ln>
            <a:noFill/>
          </a:ln>
        </p:spPr>
      </p:pic>
      <p:pic>
        <p:nvPicPr>
          <p:cNvPr id="236" name="Google Shape;236;p22"/>
          <p:cNvPicPr preferRelativeResize="0"/>
          <p:nvPr/>
        </p:nvPicPr>
        <p:blipFill>
          <a:blip r:embed="rId13">
            <a:alphaModFix/>
          </a:blip>
          <a:stretch>
            <a:fillRect/>
          </a:stretch>
        </p:blipFill>
        <p:spPr>
          <a:xfrm>
            <a:off x="2975579" y="3826398"/>
            <a:ext cx="1014000" cy="674237"/>
          </a:xfrm>
          <a:prstGeom prst="rect">
            <a:avLst/>
          </a:prstGeom>
          <a:noFill/>
          <a:ln>
            <a:noFill/>
          </a:ln>
        </p:spPr>
      </p:pic>
      <p:pic>
        <p:nvPicPr>
          <p:cNvPr id="237" name="Google Shape;237;p22"/>
          <p:cNvPicPr preferRelativeResize="0"/>
          <p:nvPr/>
        </p:nvPicPr>
        <p:blipFill>
          <a:blip r:embed="rId14">
            <a:alphaModFix/>
          </a:blip>
          <a:stretch>
            <a:fillRect/>
          </a:stretch>
        </p:blipFill>
        <p:spPr>
          <a:xfrm>
            <a:off x="4201100" y="1577838"/>
            <a:ext cx="656850" cy="341067"/>
          </a:xfrm>
          <a:prstGeom prst="rect">
            <a:avLst/>
          </a:prstGeom>
          <a:noFill/>
          <a:ln>
            <a:noFill/>
          </a:ln>
        </p:spPr>
      </p:pic>
      <p:cxnSp>
        <p:nvCxnSpPr>
          <p:cNvPr id="238" name="Google Shape;238;p22"/>
          <p:cNvCxnSpPr>
            <a:stCxn id="218" idx="4"/>
            <a:endCxn id="221" idx="0"/>
          </p:cNvCxnSpPr>
          <p:nvPr/>
        </p:nvCxnSpPr>
        <p:spPr>
          <a:xfrm>
            <a:off x="5623813" y="2678666"/>
            <a:ext cx="0" cy="496800"/>
          </a:xfrm>
          <a:prstGeom prst="straightConnector1">
            <a:avLst/>
          </a:prstGeom>
          <a:noFill/>
          <a:ln cap="flat" cmpd="sng" w="19050">
            <a:solidFill>
              <a:schemeClr val="dk2"/>
            </a:solidFill>
            <a:prstDash val="solid"/>
            <a:round/>
            <a:headEnd len="med" w="med" type="none"/>
            <a:tailEnd len="med" w="med" type="stealth"/>
          </a:ln>
        </p:spPr>
      </p:cxnSp>
      <p:pic>
        <p:nvPicPr>
          <p:cNvPr id="239" name="Google Shape;239;p22"/>
          <p:cNvPicPr preferRelativeResize="0"/>
          <p:nvPr/>
        </p:nvPicPr>
        <p:blipFill>
          <a:blip r:embed="rId15">
            <a:alphaModFix/>
          </a:blip>
          <a:stretch>
            <a:fillRect/>
          </a:stretch>
        </p:blipFill>
        <p:spPr>
          <a:xfrm>
            <a:off x="6266913" y="3876975"/>
            <a:ext cx="1140950" cy="235342"/>
          </a:xfrm>
          <a:prstGeom prst="rect">
            <a:avLst/>
          </a:prstGeom>
          <a:noFill/>
          <a:ln>
            <a:noFill/>
          </a:ln>
        </p:spPr>
      </p:pic>
      <p:sp>
        <p:nvSpPr>
          <p:cNvPr id="240" name="Google Shape;240;p22"/>
          <p:cNvSpPr txBox="1"/>
          <p:nvPr/>
        </p:nvSpPr>
        <p:spPr>
          <a:xfrm>
            <a:off x="266350" y="4407075"/>
            <a:ext cx="1827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dk1"/>
                </a:solidFill>
              </a:rPr>
              <a:t>User Input: Resume, preferred location, and title</a:t>
            </a:r>
            <a:endParaRPr b="1" sz="1000">
              <a:solidFill>
                <a:schemeClr val="dk1"/>
              </a:solidFill>
            </a:endParaRPr>
          </a:p>
        </p:txBody>
      </p:sp>
      <p:sp>
        <p:nvSpPr>
          <p:cNvPr id="241" name="Google Shape;241;p22"/>
          <p:cNvSpPr txBox="1"/>
          <p:nvPr/>
        </p:nvSpPr>
        <p:spPr>
          <a:xfrm>
            <a:off x="7184300" y="4407075"/>
            <a:ext cx="17712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dk1"/>
                </a:solidFill>
              </a:rPr>
              <a:t>Job Recommendations</a:t>
            </a:r>
            <a:endParaRPr b="1" sz="1000">
              <a:solidFill>
                <a:schemeClr val="dk1"/>
              </a:solidFill>
            </a:endParaRPr>
          </a:p>
        </p:txBody>
      </p:sp>
      <p:sp>
        <p:nvSpPr>
          <p:cNvPr id="242" name="Google Shape;242;p22"/>
          <p:cNvSpPr/>
          <p:nvPr/>
        </p:nvSpPr>
        <p:spPr>
          <a:xfrm>
            <a:off x="4376475" y="936825"/>
            <a:ext cx="2876400" cy="437100"/>
          </a:xfrm>
          <a:prstGeom prst="roundRect">
            <a:avLst>
              <a:gd fmla="val 16667" name="adj"/>
            </a:avLst>
          </a:prstGeom>
          <a:solidFill>
            <a:srgbClr val="FFF2CC"/>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rPr>
              <a:t>Create new aggregated dataframes using PySpark and store in MongoDB </a:t>
            </a:r>
            <a:endParaRPr b="1" sz="10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